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9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4" r:id="rId14"/>
    <p:sldId id="272" r:id="rId15"/>
    <p:sldId id="273" r:id="rId16"/>
    <p:sldId id="275" r:id="rId17"/>
    <p:sldId id="276" r:id="rId18"/>
    <p:sldId id="277" r:id="rId19"/>
    <p:sldId id="278" r:id="rId20"/>
    <p:sldId id="279" r:id="rId21"/>
    <p:sldId id="294" r:id="rId22"/>
    <p:sldId id="293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5" r:id="rId34"/>
    <p:sldId id="291" r:id="rId35"/>
    <p:sldId id="292" r:id="rId36"/>
    <p:sldId id="296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A200"/>
    <a:srgbClr val="00B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3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8156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DDEB993-176E-40B5-AF0D-425786D23C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72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EB993-176E-40B5-AF0D-425786D23CD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4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Rectangle 12"/>
          <p:cNvSpPr>
            <a:spLocks noChangeArrowheads="1"/>
          </p:cNvSpPr>
          <p:nvPr userDrawn="1"/>
        </p:nvSpPr>
        <p:spPr bwMode="auto">
          <a:xfrm>
            <a:off x="0" y="5300663"/>
            <a:ext cx="5076825" cy="115093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8925" y="5332413"/>
            <a:ext cx="7162800" cy="647700"/>
          </a:xfrm>
        </p:spPr>
        <p:txBody>
          <a:bodyPr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ru-R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8925" y="5907088"/>
            <a:ext cx="7162800" cy="546100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337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6438" y="1192213"/>
            <a:ext cx="1908175" cy="54768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1913" y="1192213"/>
            <a:ext cx="5572125" cy="5476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26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02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7026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31913" y="1773238"/>
            <a:ext cx="374015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4463" y="1773238"/>
            <a:ext cx="374015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0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29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886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39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6917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31913" y="1192213"/>
            <a:ext cx="76327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31913" y="1773238"/>
            <a:ext cx="76327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538" y="5300663"/>
            <a:ext cx="4695825" cy="649287"/>
          </a:xfrm>
          <a:noFill/>
        </p:spPr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ILEUS</a:t>
            </a:r>
            <a:endParaRPr lang="uk-UA" dirty="0">
              <a:latin typeface="Palatino Linotype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5970588"/>
            <a:ext cx="4754563" cy="3381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Latn-RS" sz="2000" dirty="0" smtClean="0">
                <a:latin typeface="Palatino Linotype" pitchFamily="18" charset="0"/>
              </a:rPr>
              <a:t>Assistant Professor Bojan Stojanovic</a:t>
            </a:r>
            <a:endParaRPr lang="ru-RU" sz="2000" dirty="0">
              <a:latin typeface="Palatino Linotype" pitchFamily="18" charset="0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69863" y="461962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sr-Latn-RS" b="1" dirty="0" smtClean="0">
                <a:latin typeface="Palatino Linotype" pitchFamily="18" charset="0"/>
              </a:rPr>
              <a:t>FMS       UKC KG</a:t>
            </a:r>
            <a:endParaRPr lang="sr-Cyrl-RS" b="1" dirty="0">
              <a:latin typeface="Palatino Linotype" pitchFamily="18" charset="0"/>
            </a:endParaRPr>
          </a:p>
        </p:txBody>
      </p:sp>
      <p:pic>
        <p:nvPicPr>
          <p:cNvPr id="5" name="Picture 6" descr="Резултат слика за logo medicinski fakultet kragujev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0"/>
            <a:ext cx="13716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7" y="985837"/>
            <a:ext cx="1096963" cy="9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381000"/>
            <a:ext cx="4164013" cy="5080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Spastic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5181600" cy="55626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Functional </a:t>
            </a:r>
            <a:r>
              <a:rPr lang="en-US" sz="1800" dirty="0">
                <a:latin typeface="Palatino Linotype" pitchFamily="18" charset="0"/>
              </a:rPr>
              <a:t>disorder in intestinal passage.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Pathophysiology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Prolonged </a:t>
            </a:r>
            <a:r>
              <a:rPr lang="en-US" sz="1400" dirty="0">
                <a:latin typeface="Palatino Linotype" pitchFamily="18" charset="0"/>
              </a:rPr>
              <a:t>tonic contraction of intestinal wall musculature with complete lumen closure.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Appearance </a:t>
            </a:r>
            <a:r>
              <a:rPr lang="en-US" sz="1400" dirty="0">
                <a:latin typeface="Palatino Linotype" pitchFamily="18" charset="0"/>
              </a:rPr>
              <a:t>of </a:t>
            </a:r>
            <a:r>
              <a:rPr lang="en-US" sz="1400" dirty="0" err="1">
                <a:latin typeface="Palatino Linotype" pitchFamily="18" charset="0"/>
              </a:rPr>
              <a:t>aperistaltic</a:t>
            </a:r>
            <a:r>
              <a:rPr lang="en-US" sz="1400" dirty="0">
                <a:latin typeface="Palatino Linotype" pitchFamily="18" charset="0"/>
              </a:rPr>
              <a:t> segments of the intestine with spasms and attempted </a:t>
            </a:r>
            <a:r>
              <a:rPr lang="en-US" sz="1400" dirty="0" err="1">
                <a:latin typeface="Palatino Linotype" pitchFamily="18" charset="0"/>
              </a:rPr>
              <a:t>hyperperistalsis</a:t>
            </a:r>
            <a:r>
              <a:rPr lang="en-US" sz="1400" dirty="0">
                <a:latin typeface="Palatino Linotype" pitchFamily="18" charset="0"/>
              </a:rPr>
              <a:t> in between.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Causes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Retroperitoneal </a:t>
            </a:r>
            <a:r>
              <a:rPr lang="en-US" sz="1400" dirty="0">
                <a:latin typeface="Palatino Linotype" pitchFamily="18" charset="0"/>
              </a:rPr>
              <a:t>surgeries (nephrectomy).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Abdominal </a:t>
            </a:r>
            <a:r>
              <a:rPr lang="en-US" sz="1400" dirty="0">
                <a:latin typeface="Palatino Linotype" pitchFamily="18" charset="0"/>
              </a:rPr>
              <a:t>and retroperitoneal injuries, fractures of pelvis, spine, and spinal cord.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Foreign </a:t>
            </a:r>
            <a:r>
              <a:rPr lang="en-US" sz="1400" dirty="0">
                <a:latin typeface="Palatino Linotype" pitchFamily="18" charset="0"/>
              </a:rPr>
              <a:t>bodies in the intestines.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Renal </a:t>
            </a:r>
            <a:r>
              <a:rPr lang="en-US" sz="1400" dirty="0">
                <a:latin typeface="Palatino Linotype" pitchFamily="18" charset="0"/>
              </a:rPr>
              <a:t>colic.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Neurological </a:t>
            </a:r>
            <a:r>
              <a:rPr lang="en-US" sz="1400" dirty="0">
                <a:latin typeface="Palatino Linotype" pitchFamily="18" charset="0"/>
              </a:rPr>
              <a:t>disorders (</a:t>
            </a:r>
            <a:r>
              <a:rPr lang="en-US" sz="1400" dirty="0" err="1">
                <a:latin typeface="Palatino Linotype" pitchFamily="18" charset="0"/>
              </a:rPr>
              <a:t>tabes</a:t>
            </a:r>
            <a:r>
              <a:rPr lang="en-US" sz="1400" dirty="0">
                <a:latin typeface="Palatino Linotype" pitchFamily="18" charset="0"/>
              </a:rPr>
              <a:t> </a:t>
            </a:r>
            <a:r>
              <a:rPr lang="en-US" sz="1400" dirty="0" err="1">
                <a:latin typeface="Palatino Linotype" pitchFamily="18" charset="0"/>
              </a:rPr>
              <a:t>dorsalis</a:t>
            </a:r>
            <a:r>
              <a:rPr lang="en-US" sz="1400" dirty="0">
                <a:latin typeface="Palatino Linotype" pitchFamily="18" charset="0"/>
              </a:rPr>
              <a:t>, neuritis, disc </a:t>
            </a:r>
            <a:r>
              <a:rPr lang="en-US" sz="1400" dirty="0" err="1">
                <a:latin typeface="Palatino Linotype" pitchFamily="18" charset="0"/>
              </a:rPr>
              <a:t>herniations</a:t>
            </a:r>
            <a:r>
              <a:rPr lang="en-US" sz="1400" dirty="0">
                <a:latin typeface="Palatino Linotype" pitchFamily="18" charset="0"/>
              </a:rPr>
              <a:t>, multiple sclerosis).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Systemic </a:t>
            </a:r>
            <a:r>
              <a:rPr lang="en-US" sz="1400" dirty="0">
                <a:latin typeface="Palatino Linotype" pitchFamily="18" charset="0"/>
              </a:rPr>
              <a:t>diseases (lupus, scleroderma).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Lesion </a:t>
            </a:r>
            <a:r>
              <a:rPr lang="en-US" sz="1400" dirty="0">
                <a:latin typeface="Palatino Linotype" pitchFamily="18" charset="0"/>
              </a:rPr>
              <a:t>or absence of intestinal ganglionic apparatus.</a:t>
            </a:r>
            <a:endParaRPr lang="sr-Latn-RS" sz="1200" b="0" dirty="0" smtClean="0">
              <a:latin typeface="Palatino Linotype" pitchFamily="18" charset="0"/>
            </a:endParaRPr>
          </a:p>
          <a:p>
            <a:pPr lvl="1" algn="just"/>
            <a:endParaRPr lang="en-US" sz="1600" b="0" dirty="0">
              <a:latin typeface="Palatino Linotyp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2600"/>
            <a:ext cx="3840480" cy="296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1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5791200" cy="508000"/>
          </a:xfrm>
        </p:spPr>
        <p:txBody>
          <a:bodyPr/>
          <a:lstStyle/>
          <a:p>
            <a:r>
              <a:rPr lang="en-US" sz="2800" dirty="0">
                <a:latin typeface="Palatino Linotype" pitchFamily="18" charset="0"/>
              </a:rPr>
              <a:t>Pathological Anatomy of Ileus</a:t>
            </a:r>
            <a:endParaRPr lang="sr-Cyrl-RS" sz="28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5715000" cy="4895850"/>
          </a:xfrm>
        </p:spPr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Dilated </a:t>
            </a:r>
            <a:r>
              <a:rPr lang="en-US" sz="2000" dirty="0">
                <a:latin typeface="Palatino Linotype" pitchFamily="18" charset="0"/>
              </a:rPr>
              <a:t>intestine filled with fluid and gas.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Fluid </a:t>
            </a:r>
            <a:r>
              <a:rPr lang="en-US" sz="1600" dirty="0">
                <a:latin typeface="Palatino Linotype" pitchFamily="18" charset="0"/>
              </a:rPr>
              <a:t>initially stained with bile, then </a:t>
            </a:r>
            <a:r>
              <a:rPr lang="en-US" sz="1600" dirty="0" err="1">
                <a:latin typeface="Palatino Linotype" pitchFamily="18" charset="0"/>
              </a:rPr>
              <a:t>hematin</a:t>
            </a:r>
            <a:r>
              <a:rPr lang="en-US" sz="1600" dirty="0">
                <a:latin typeface="Palatino Linotype" pitchFamily="18" charset="0"/>
              </a:rPr>
              <a:t> due to venous stasis.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Gas </a:t>
            </a:r>
            <a:r>
              <a:rPr lang="en-US" sz="1600" dirty="0">
                <a:latin typeface="Palatino Linotype" pitchFamily="18" charset="0"/>
              </a:rPr>
              <a:t>accumulation from swallowing and bacterial action.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Intestinal </a:t>
            </a:r>
            <a:r>
              <a:rPr lang="en-US" sz="2000" dirty="0">
                <a:latin typeface="Palatino Linotype" pitchFamily="18" charset="0"/>
              </a:rPr>
              <a:t>wall - initially reddish, then dark blue (venous stasis), eventually black (capillary thrombosis).</a:t>
            </a:r>
          </a:p>
          <a:p>
            <a:pPr lvl="1" algn="just"/>
            <a:r>
              <a:rPr lang="en-US" sz="1600" dirty="0" err="1" smtClean="0">
                <a:latin typeface="Palatino Linotype" pitchFamily="18" charset="0"/>
              </a:rPr>
              <a:t>Antimesenteric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side - ulcerations, necrosis, gangrene, perforation.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Intestinal </a:t>
            </a:r>
            <a:r>
              <a:rPr lang="en-US" sz="1600" dirty="0">
                <a:latin typeface="Palatino Linotype" pitchFamily="18" charset="0"/>
              </a:rPr>
              <a:t>mesentery - initially thickened and inflamed, followed by infarctions.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Intraperitoneal </a:t>
            </a:r>
            <a:r>
              <a:rPr lang="en-US" sz="1600" dirty="0">
                <a:latin typeface="Palatino Linotype" pitchFamily="18" charset="0"/>
              </a:rPr>
              <a:t>exudate - initially serous, then hemorrhagic, eventually purulent.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Intestine </a:t>
            </a:r>
            <a:r>
              <a:rPr lang="en-US" sz="1600" dirty="0">
                <a:latin typeface="Palatino Linotype" pitchFamily="18" charset="0"/>
              </a:rPr>
              <a:t>below obstruction is empty and without changes.</a:t>
            </a:r>
            <a:endParaRPr lang="sr-Latn-RS" sz="1400" b="0" dirty="0" smtClean="0"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6200"/>
            <a:ext cx="2743200" cy="390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840" y="3733803"/>
            <a:ext cx="3108960" cy="226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1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057400"/>
            <a:ext cx="4343400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Pathophysiology of Ileus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7170" name="Picture 2" descr="Adhesive small bowel obstruction – an update - Tong - 2020 - Acute Medicine  &amp;amp;amp; Surgery - Wiley Online Libra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" y="30481"/>
            <a:ext cx="4846320" cy="334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" y="3276600"/>
            <a:ext cx="8915400" cy="3087688"/>
          </a:xfrm>
        </p:spPr>
        <p:txBody>
          <a:bodyPr/>
          <a:lstStyle/>
          <a:p>
            <a:pPr algn="just"/>
            <a:r>
              <a:rPr lang="en-US" sz="1600" dirty="0" smtClean="0">
                <a:latin typeface="Palatino Linotype" pitchFamily="18" charset="0"/>
              </a:rPr>
              <a:t>Three </a:t>
            </a:r>
            <a:r>
              <a:rPr lang="en-US" sz="1600" dirty="0">
                <a:latin typeface="Palatino Linotype" pitchFamily="18" charset="0"/>
              </a:rPr>
              <a:t>factors: fluid sequestration + gas accumulation + bacterial stasis.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Increased </a:t>
            </a:r>
            <a:r>
              <a:rPr lang="en-US" sz="1600" dirty="0">
                <a:latin typeface="Palatino Linotype" pitchFamily="18" charset="0"/>
              </a:rPr>
              <a:t>intestinal peristalsis to overcome obstruction (colicky pain).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Fluid </a:t>
            </a:r>
            <a:r>
              <a:rPr lang="en-US" sz="1600" dirty="0">
                <a:latin typeface="Palatino Linotype" pitchFamily="18" charset="0"/>
              </a:rPr>
              <a:t>sequestration in the third space:</a:t>
            </a:r>
          </a:p>
          <a:p>
            <a:pPr lvl="1" algn="just"/>
            <a:r>
              <a:rPr lang="en-US" sz="1200" dirty="0" smtClean="0">
                <a:latin typeface="Palatino Linotype" pitchFamily="18" charset="0"/>
              </a:rPr>
              <a:t>Normal </a:t>
            </a:r>
            <a:r>
              <a:rPr lang="en-US" sz="1200" dirty="0">
                <a:latin typeface="Palatino Linotype" pitchFamily="18" charset="0"/>
              </a:rPr>
              <a:t>influx of intestinal juices into the lumen exceeds 10L in 24 hours.</a:t>
            </a:r>
          </a:p>
          <a:p>
            <a:pPr lvl="1" algn="just"/>
            <a:r>
              <a:rPr lang="en-US" sz="1200" dirty="0" smtClean="0">
                <a:latin typeface="Palatino Linotype" pitchFamily="18" charset="0"/>
              </a:rPr>
              <a:t>Elevated </a:t>
            </a:r>
            <a:r>
              <a:rPr lang="en-US" sz="1200" dirty="0">
                <a:latin typeface="Palatino Linotype" pitchFamily="18" charset="0"/>
              </a:rPr>
              <a:t>pressure in the lumen (&gt;20mmHg) affects capillaries (disrupts reabsorption), arterioles remain </a:t>
            </a:r>
            <a:r>
              <a:rPr lang="en-US" sz="1200" dirty="0" err="1">
                <a:latin typeface="Palatino Linotype" pitchFamily="18" charset="0"/>
              </a:rPr>
              <a:t>uncollapsed</a:t>
            </a:r>
            <a:r>
              <a:rPr lang="en-US" sz="1200" dirty="0">
                <a:latin typeface="Palatino Linotype" pitchFamily="18" charset="0"/>
              </a:rPr>
              <a:t>, leading to </a:t>
            </a:r>
            <a:r>
              <a:rPr lang="en-US" sz="1200" dirty="0" err="1">
                <a:latin typeface="Palatino Linotype" pitchFamily="18" charset="0"/>
              </a:rPr>
              <a:t>hypersecretion</a:t>
            </a:r>
            <a:r>
              <a:rPr lang="en-US" sz="1200" dirty="0">
                <a:latin typeface="Palatino Linotype" pitchFamily="18" charset="0"/>
              </a:rPr>
              <a:t> and pathological third space fluid (10-15L) with trapped or lost electrolytes (K, Na, </a:t>
            </a:r>
            <a:r>
              <a:rPr lang="en-US" sz="1200" dirty="0" err="1">
                <a:latin typeface="Palatino Linotype" pitchFamily="18" charset="0"/>
              </a:rPr>
              <a:t>Cl</a:t>
            </a:r>
            <a:r>
              <a:rPr lang="en-US" sz="1200" dirty="0">
                <a:latin typeface="Palatino Linotype" pitchFamily="18" charset="0"/>
              </a:rPr>
              <a:t> from vomiting), further paralysis and stasis of bowel function.</a:t>
            </a:r>
          </a:p>
          <a:p>
            <a:pPr lvl="1" algn="just"/>
            <a:r>
              <a:rPr lang="en-US" sz="1200" dirty="0" smtClean="0">
                <a:latin typeface="Palatino Linotype" pitchFamily="18" charset="0"/>
              </a:rPr>
              <a:t>Lumen </a:t>
            </a:r>
            <a:r>
              <a:rPr lang="en-US" sz="1200" dirty="0">
                <a:latin typeface="Palatino Linotype" pitchFamily="18" charset="0"/>
              </a:rPr>
              <a:t>pressure exceeding 60mmHg threatens bowel vascularization - necrosis.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Bacterial </a:t>
            </a:r>
            <a:r>
              <a:rPr lang="en-US" sz="1600" dirty="0">
                <a:latin typeface="Palatino Linotype" pitchFamily="18" charset="0"/>
              </a:rPr>
              <a:t>proliferation above the obstruction, reduced intestinal motility.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Gas </a:t>
            </a:r>
            <a:r>
              <a:rPr lang="en-US" sz="1600" dirty="0">
                <a:latin typeface="Palatino Linotype" pitchFamily="18" charset="0"/>
              </a:rPr>
              <a:t>accumulation: swallowing (1-1.5L/day), bacterial fermentation, bicarbonate buffering (CO2). Dominant is nitrogen (&gt;80%) not resorbed, adding to bowel pressure.</a:t>
            </a:r>
          </a:p>
          <a:p>
            <a:pPr algn="just"/>
            <a:r>
              <a:rPr lang="en-US" sz="1600" dirty="0" err="1" smtClean="0">
                <a:latin typeface="Palatino Linotype" pitchFamily="18" charset="0"/>
              </a:rPr>
              <a:t>Resorption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of toxins and hypovolemic shock.</a:t>
            </a:r>
          </a:p>
          <a:p>
            <a:pPr algn="just"/>
            <a:r>
              <a:rPr lang="en-US" sz="1600" dirty="0" err="1" smtClean="0">
                <a:latin typeface="Palatino Linotype" pitchFamily="18" charset="0"/>
              </a:rPr>
              <a:t>Hepatorenal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impairment, dehydration, </a:t>
            </a:r>
            <a:r>
              <a:rPr lang="en-US" sz="1600" dirty="0" err="1">
                <a:latin typeface="Palatino Linotype" pitchFamily="18" charset="0"/>
              </a:rPr>
              <a:t>hemoconcentration</a:t>
            </a:r>
            <a:r>
              <a:rPr lang="en-US" sz="1600" dirty="0">
                <a:latin typeface="Palatino Linotype" pitchFamily="18" charset="0"/>
              </a:rPr>
              <a:t>, hypokalemia, metabolic acidosis.</a:t>
            </a:r>
            <a:endParaRPr lang="sr-Cyrl-RS" sz="14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023" y="0"/>
            <a:ext cx="56233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08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0"/>
            <a:ext cx="6413500" cy="5080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Clinical Presentation of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" y="533400"/>
            <a:ext cx="8955024" cy="62484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Four </a:t>
            </a:r>
            <a:r>
              <a:rPr lang="en-US" sz="1800" dirty="0">
                <a:latin typeface="Palatino Linotype" pitchFamily="18" charset="0"/>
              </a:rPr>
              <a:t>symptoms: Abdominal pain + vomiting + constipation and flatulence + bloating.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Abdominal </a:t>
            </a:r>
            <a:r>
              <a:rPr lang="en-US" sz="1800" dirty="0">
                <a:latin typeface="Palatino Linotype" pitchFamily="18" charset="0"/>
              </a:rPr>
              <a:t>pain: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Initially </a:t>
            </a:r>
            <a:r>
              <a:rPr lang="en-US" sz="1400" dirty="0">
                <a:latin typeface="Palatino Linotype" pitchFamily="18" charset="0"/>
              </a:rPr>
              <a:t>as cramps (colic) localized at the site of occlusion, accompanied by bowel rumbling (</a:t>
            </a:r>
            <a:r>
              <a:rPr lang="en-US" sz="1400" dirty="0" err="1">
                <a:latin typeface="Palatino Linotype" pitchFamily="18" charset="0"/>
              </a:rPr>
              <a:t>hyperperistalsis</a:t>
            </a:r>
            <a:r>
              <a:rPr lang="en-US" sz="1400" dirty="0">
                <a:latin typeface="Palatino Linotype" pitchFamily="18" charset="0"/>
              </a:rPr>
              <a:t>) - later becomes constant, pressing with intermittent exacerbations.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Perforation</a:t>
            </a:r>
            <a:r>
              <a:rPr lang="en-US" sz="1400" dirty="0">
                <a:latin typeface="Palatino Linotype" pitchFamily="18" charset="0"/>
              </a:rPr>
              <a:t>: intense stabbing pain, syncope-like.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Strangulation</a:t>
            </a:r>
            <a:r>
              <a:rPr lang="en-US" sz="1400" dirty="0">
                <a:latin typeface="Palatino Linotype" pitchFamily="18" charset="0"/>
              </a:rPr>
              <a:t>: severe pain, patient bends, moans.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Paralytic </a:t>
            </a:r>
            <a:r>
              <a:rPr lang="en-US" sz="1400" dirty="0">
                <a:latin typeface="Palatino Linotype" pitchFamily="18" charset="0"/>
              </a:rPr>
              <a:t>ileus: painless; spastic ileus: colicky pain.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Vomiting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Reflexive</a:t>
            </a:r>
            <a:r>
              <a:rPr lang="en-US" sz="1400" dirty="0">
                <a:latin typeface="Palatino Linotype" pitchFamily="18" charset="0"/>
              </a:rPr>
              <a:t>, can lead to loss of up to 6L of fluids.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Progression</a:t>
            </a:r>
            <a:r>
              <a:rPr lang="en-US" sz="1400" dirty="0">
                <a:latin typeface="Palatino Linotype" pitchFamily="18" charset="0"/>
              </a:rPr>
              <a:t>: undigested food and gastric contents initially, then bile, followed by bile-mixed fluid, </a:t>
            </a:r>
            <a:r>
              <a:rPr lang="en-US" sz="1400" dirty="0" err="1">
                <a:latin typeface="Palatino Linotype" pitchFamily="18" charset="0"/>
              </a:rPr>
              <a:t>hematinized</a:t>
            </a:r>
            <a:r>
              <a:rPr lang="en-US" sz="1400" dirty="0">
                <a:latin typeface="Palatino Linotype" pitchFamily="18" charset="0"/>
              </a:rPr>
              <a:t> fluid, and finally feculent yellow content (MIZERERE).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Level </a:t>
            </a:r>
            <a:r>
              <a:rPr lang="en-US" sz="1400" dirty="0">
                <a:latin typeface="Palatino Linotype" pitchFamily="18" charset="0"/>
              </a:rPr>
              <a:t>of obstruction: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Low </a:t>
            </a:r>
            <a:r>
              <a:rPr lang="en-US" sz="1800" dirty="0">
                <a:latin typeface="Palatino Linotype" pitchFamily="18" charset="0"/>
              </a:rPr>
              <a:t>ileus (terminal ileum, colon, rectum): vomiting occurs very late or may be absent.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High </a:t>
            </a:r>
            <a:r>
              <a:rPr lang="en-US" sz="1800" dirty="0">
                <a:latin typeface="Palatino Linotype" pitchFamily="18" charset="0"/>
              </a:rPr>
              <a:t>ileus: vomiting occurs early, content is always green.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Interruption </a:t>
            </a:r>
            <a:r>
              <a:rPr lang="en-US" sz="1800" dirty="0">
                <a:latin typeface="Palatino Linotype" pitchFamily="18" charset="0"/>
              </a:rPr>
              <a:t>of stool and gas passage: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 </a:t>
            </a:r>
            <a:r>
              <a:rPr lang="en-US" sz="1400" dirty="0">
                <a:latin typeface="Palatino Linotype" pitchFamily="18" charset="0"/>
              </a:rPr>
              <a:t>Incompetent or competent.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Initially </a:t>
            </a:r>
            <a:r>
              <a:rPr lang="en-US" sz="1400" dirty="0">
                <a:latin typeface="Palatino Linotype" pitchFamily="18" charset="0"/>
              </a:rPr>
              <a:t>reflexive distal bowel sounds, followed by cessation.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Bloating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Inspected </a:t>
            </a:r>
            <a:r>
              <a:rPr lang="en-US" sz="1400" dirty="0">
                <a:latin typeface="Palatino Linotype" pitchFamily="18" charset="0"/>
              </a:rPr>
              <a:t>or percussed.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High </a:t>
            </a:r>
            <a:r>
              <a:rPr lang="en-US" sz="1400" dirty="0">
                <a:latin typeface="Palatino Linotype" pitchFamily="18" charset="0"/>
              </a:rPr>
              <a:t>ileus - less pronounced; low ileus - dominates over other symptoms.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Diffuse </a:t>
            </a:r>
            <a:r>
              <a:rPr lang="en-US" sz="1400" dirty="0">
                <a:latin typeface="Palatino Linotype" pitchFamily="18" charset="0"/>
              </a:rPr>
              <a:t>or localized (Wahl's sign - visible moving of intestinal loop during pain attack).</a:t>
            </a:r>
          </a:p>
          <a:p>
            <a:pPr algn="just"/>
            <a:endParaRPr lang="en-US" sz="1800" dirty="0">
              <a:latin typeface="Palatino Linotype" pitchFamily="18" charset="0"/>
            </a:endParaRPr>
          </a:p>
          <a:p>
            <a:pPr algn="just"/>
            <a:endParaRPr lang="en-US" sz="1800" dirty="0">
              <a:latin typeface="Palatino Linotype" pitchFamily="18" charset="0"/>
            </a:endParaRPr>
          </a:p>
          <a:p>
            <a:pPr algn="just"/>
            <a:endParaRPr lang="en-US" sz="1800" dirty="0">
              <a:latin typeface="Palatino Linotype" pitchFamily="18" charset="0"/>
            </a:endParaRPr>
          </a:p>
          <a:p>
            <a:pPr algn="just"/>
            <a:endParaRPr lang="en-US" sz="1800" dirty="0">
              <a:latin typeface="Palatino Linotype" pitchFamily="18" charset="0"/>
            </a:endParaRPr>
          </a:p>
          <a:p>
            <a:pPr algn="just"/>
            <a:endParaRPr lang="en-US" sz="18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23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71600"/>
            <a:ext cx="7632700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Physical Examination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" y="1989582"/>
            <a:ext cx="5273040" cy="4895850"/>
          </a:xfrm>
        </p:spPr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Inspection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Position </a:t>
            </a:r>
            <a:r>
              <a:rPr lang="en-US" sz="1600" dirty="0">
                <a:latin typeface="Palatino Linotype" pitchFamily="18" charset="0"/>
              </a:rPr>
              <a:t>of the abdominal wall - bloating (diffuse or localized).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Scars </a:t>
            </a:r>
            <a:r>
              <a:rPr lang="en-US" sz="1600" dirty="0">
                <a:latin typeface="Palatino Linotype" pitchFamily="18" charset="0"/>
              </a:rPr>
              <a:t>from previous surgeries.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Examine </a:t>
            </a:r>
            <a:r>
              <a:rPr lang="en-US" sz="1600" dirty="0">
                <a:latin typeface="Palatino Linotype" pitchFamily="18" charset="0"/>
              </a:rPr>
              <a:t>inguinal openings (hernias).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Palpation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Degree </a:t>
            </a:r>
            <a:r>
              <a:rPr lang="en-US" sz="1600" dirty="0">
                <a:latin typeface="Palatino Linotype" pitchFamily="18" charset="0"/>
              </a:rPr>
              <a:t>of peritoneal tenderness.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Localized </a:t>
            </a:r>
            <a:r>
              <a:rPr lang="en-US" sz="1600" dirty="0">
                <a:latin typeface="Palatino Linotype" pitchFamily="18" charset="0"/>
              </a:rPr>
              <a:t>or diffuse guarding - indication for urgent surgical intervention.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Hernias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Tumors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Distended </a:t>
            </a:r>
            <a:r>
              <a:rPr lang="en-US" sz="1600" dirty="0">
                <a:latin typeface="Palatino Linotype" pitchFamily="18" charset="0"/>
              </a:rPr>
              <a:t>intestinal loops (Wahl's sign).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Mobile </a:t>
            </a:r>
            <a:r>
              <a:rPr lang="en-US" sz="1600" dirty="0">
                <a:latin typeface="Palatino Linotype" pitchFamily="18" charset="0"/>
              </a:rPr>
              <a:t>elongated tumor (invagination).</a:t>
            </a:r>
            <a:endParaRPr lang="sr-Cyrl-RS" sz="1200" b="0" dirty="0">
              <a:latin typeface="Palatino Linotyp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905000"/>
            <a:ext cx="24098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75760"/>
            <a:ext cx="3912586" cy="237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83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8641"/>
            <a:ext cx="4724400" cy="508000"/>
          </a:xfrm>
          <a:solidFill>
            <a:schemeClr val="bg1"/>
          </a:solidFill>
        </p:spPr>
        <p:txBody>
          <a:bodyPr/>
          <a:lstStyle/>
          <a:p>
            <a:r>
              <a:rPr lang="en-US" sz="3200" dirty="0">
                <a:latin typeface="Palatino Linotype" pitchFamily="18" charset="0"/>
              </a:rPr>
              <a:t>Physical Examination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14350"/>
            <a:ext cx="9144000" cy="550545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2000" dirty="0">
                <a:latin typeface="Palatino Linotype" pitchFamily="18" charset="0"/>
              </a:rPr>
              <a:t>Percussion: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Localized </a:t>
            </a:r>
            <a:r>
              <a:rPr lang="en-US" sz="1600" dirty="0">
                <a:latin typeface="Palatino Linotype" pitchFamily="18" charset="0"/>
              </a:rPr>
              <a:t>or diffuse </a:t>
            </a:r>
            <a:r>
              <a:rPr lang="en-US" sz="1600" dirty="0" err="1">
                <a:latin typeface="Palatino Linotype" pitchFamily="18" charset="0"/>
              </a:rPr>
              <a:t>tympany</a:t>
            </a:r>
            <a:r>
              <a:rPr lang="en-US" sz="1600" dirty="0">
                <a:latin typeface="Palatino Linotype" pitchFamily="18" charset="0"/>
              </a:rPr>
              <a:t>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Flank </a:t>
            </a:r>
            <a:r>
              <a:rPr lang="en-US" sz="1600" dirty="0">
                <a:latin typeface="Palatino Linotype" pitchFamily="18" charset="0"/>
              </a:rPr>
              <a:t>dullness sign (</a:t>
            </a:r>
            <a:r>
              <a:rPr lang="en-US" sz="1600" dirty="0" err="1">
                <a:latin typeface="Palatino Linotype" pitchFamily="18" charset="0"/>
              </a:rPr>
              <a:t>pseudoascites</a:t>
            </a:r>
            <a:r>
              <a:rPr lang="en-US" sz="1600" dirty="0">
                <a:latin typeface="Palatino Linotype" pitchFamily="18" charset="0"/>
              </a:rPr>
              <a:t> - extravasation of exudate).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Auscultation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Most </a:t>
            </a:r>
            <a:r>
              <a:rPr lang="en-US" sz="1600" dirty="0">
                <a:latin typeface="Palatino Linotype" pitchFamily="18" charset="0"/>
              </a:rPr>
              <a:t>crucial part of the examination.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Listen </a:t>
            </a:r>
            <a:r>
              <a:rPr lang="en-US" sz="1600" dirty="0">
                <a:latin typeface="Palatino Linotype" pitchFamily="18" charset="0"/>
              </a:rPr>
              <a:t>in all 4 quadrants of the abdomen, with emphasis on the area between the umbilicus and the right iliac spine.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Presence </a:t>
            </a:r>
            <a:r>
              <a:rPr lang="en-US" sz="1600" dirty="0">
                <a:latin typeface="Palatino Linotype" pitchFamily="18" charset="0"/>
              </a:rPr>
              <a:t>or absence of peristalsis, character of peristaltic waves.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Onset </a:t>
            </a:r>
            <a:r>
              <a:rPr lang="en-US" sz="1600" dirty="0">
                <a:latin typeface="Palatino Linotype" pitchFamily="18" charset="0"/>
              </a:rPr>
              <a:t>of ileus: </a:t>
            </a:r>
            <a:r>
              <a:rPr lang="en-US" sz="1600" dirty="0" err="1">
                <a:latin typeface="Palatino Linotype" pitchFamily="18" charset="0"/>
              </a:rPr>
              <a:t>hyperperistalsis</a:t>
            </a:r>
            <a:r>
              <a:rPr lang="en-US" sz="1600" dirty="0">
                <a:latin typeface="Palatino Linotype" pitchFamily="18" charset="0"/>
              </a:rPr>
              <a:t> - gurgling, metallic tones, and rushing.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Later </a:t>
            </a:r>
            <a:r>
              <a:rPr lang="en-US" sz="1600" dirty="0">
                <a:latin typeface="Palatino Linotype" pitchFamily="18" charset="0"/>
              </a:rPr>
              <a:t>stages: peristalsis weakens and stops completely.</a:t>
            </a:r>
          </a:p>
          <a:p>
            <a:pPr lvl="1" algn="just"/>
            <a:r>
              <a:rPr lang="en-US" sz="1600" dirty="0" err="1" smtClean="0">
                <a:latin typeface="Palatino Linotype" pitchFamily="18" charset="0"/>
              </a:rPr>
              <a:t>Borborygmi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phenomenon: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Pre-Radiographic </a:t>
            </a:r>
            <a:r>
              <a:rPr lang="en-US" sz="1600" dirty="0">
                <a:latin typeface="Palatino Linotype" pitchFamily="18" charset="0"/>
              </a:rPr>
              <a:t>signs of ileus.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Normal </a:t>
            </a:r>
            <a:r>
              <a:rPr lang="en-US" sz="1600" dirty="0">
                <a:latin typeface="Palatino Linotype" pitchFamily="18" charset="0"/>
              </a:rPr>
              <a:t>- in epigastrium after eating.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Pathological </a:t>
            </a:r>
            <a:r>
              <a:rPr lang="en-US" sz="1600" dirty="0">
                <a:latin typeface="Palatino Linotype" pitchFamily="18" charset="0"/>
              </a:rPr>
              <a:t>- below the umbilicus.</a:t>
            </a:r>
          </a:p>
          <a:p>
            <a:pPr lvl="2" algn="just"/>
            <a:r>
              <a:rPr lang="en-US" sz="1600" dirty="0" err="1" smtClean="0">
                <a:latin typeface="Palatino Linotype" pitchFamily="18" charset="0"/>
              </a:rPr>
              <a:t>Enterocolitis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- present due to paralytic bowel segments, but without other signs of ileus.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Absence </a:t>
            </a:r>
            <a:r>
              <a:rPr lang="en-US" sz="1600" dirty="0">
                <a:latin typeface="Palatino Linotype" pitchFamily="18" charset="0"/>
              </a:rPr>
              <a:t>of this phenomenon rules out ileus.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Digital </a:t>
            </a:r>
            <a:r>
              <a:rPr lang="en-US" sz="2000" dirty="0">
                <a:latin typeface="Palatino Linotype" pitchFamily="18" charset="0"/>
              </a:rPr>
              <a:t>rectal examination (Rectal touch):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Fecal </a:t>
            </a:r>
            <a:r>
              <a:rPr lang="en-US" sz="1600" dirty="0">
                <a:latin typeface="Palatino Linotype" pitchFamily="18" charset="0"/>
              </a:rPr>
              <a:t>matter.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Blood </a:t>
            </a:r>
            <a:r>
              <a:rPr lang="en-US" sz="1600" dirty="0">
                <a:latin typeface="Palatino Linotype" pitchFamily="18" charset="0"/>
              </a:rPr>
              <a:t>- tumor, invagination, mesenteric occlusion.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Tumor</a:t>
            </a:r>
            <a:r>
              <a:rPr lang="en-US" sz="1600" dirty="0">
                <a:latin typeface="Palatino Linotype" pitchFamily="18" charset="0"/>
              </a:rPr>
              <a:t>, distended loop of intestine.</a:t>
            </a:r>
          </a:p>
          <a:p>
            <a:pPr algn="just"/>
            <a:endParaRPr lang="en-US" sz="2000" dirty="0">
              <a:latin typeface="Palatino Linotype" pitchFamily="18" charset="0"/>
            </a:endParaRPr>
          </a:p>
          <a:p>
            <a:pPr algn="just"/>
            <a:endParaRPr lang="en-US" sz="2000" dirty="0">
              <a:latin typeface="Palatino Linotype" pitchFamily="18" charset="0"/>
            </a:endParaRPr>
          </a:p>
          <a:p>
            <a:pPr algn="just"/>
            <a:endParaRPr lang="en-US" sz="2000" dirty="0">
              <a:latin typeface="Palatino Linotype" pitchFamily="18" charset="0"/>
            </a:endParaRPr>
          </a:p>
          <a:p>
            <a:pPr algn="just"/>
            <a:endParaRPr lang="en-US" sz="2000" dirty="0">
              <a:latin typeface="Palatino Linotype" pitchFamily="18" charset="0"/>
            </a:endParaRPr>
          </a:p>
          <a:p>
            <a:pPr lvl="1"/>
            <a:endParaRPr lang="en-US" b="0" dirty="0">
              <a:latin typeface="Palatino Linotype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4963059"/>
            <a:ext cx="3383280" cy="1863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5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913" y="990600"/>
            <a:ext cx="7632700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Disturbance of General </a:t>
            </a:r>
            <a:r>
              <a:rPr lang="en-US" dirty="0" smtClean="0">
                <a:latin typeface="Palatino Linotype" pitchFamily="18" charset="0"/>
              </a:rPr>
              <a:t>Condition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" y="1752600"/>
            <a:ext cx="5705856" cy="1676400"/>
          </a:xfrm>
        </p:spPr>
        <p:txBody>
          <a:bodyPr/>
          <a:lstStyle/>
          <a:p>
            <a:r>
              <a:rPr lang="en-US" sz="1800" dirty="0" smtClean="0">
                <a:latin typeface="Palatino Linotype" pitchFamily="18" charset="0"/>
              </a:rPr>
              <a:t>Cardiovascular </a:t>
            </a:r>
            <a:r>
              <a:rPr lang="en-US" sz="1800" dirty="0">
                <a:latin typeface="Palatino Linotype" pitchFamily="18" charset="0"/>
              </a:rPr>
              <a:t>system state - elevated pulse - sign of circulatory shock or toxemia.</a:t>
            </a:r>
          </a:p>
          <a:p>
            <a:r>
              <a:rPr lang="en-US" sz="1800" dirty="0" smtClean="0">
                <a:latin typeface="Palatino Linotype" pitchFamily="18" charset="0"/>
              </a:rPr>
              <a:t>Shock</a:t>
            </a:r>
            <a:r>
              <a:rPr lang="en-US" sz="1800" dirty="0">
                <a:latin typeface="Palatino Linotype" pitchFamily="18" charset="0"/>
              </a:rPr>
              <a:t>, dyspnea.</a:t>
            </a:r>
          </a:p>
          <a:p>
            <a:r>
              <a:rPr lang="en-US" sz="1800" dirty="0" smtClean="0">
                <a:latin typeface="Palatino Linotype" pitchFamily="18" charset="0"/>
              </a:rPr>
              <a:t>Anorexia</a:t>
            </a:r>
            <a:r>
              <a:rPr lang="en-US" sz="1800" dirty="0">
                <a:latin typeface="Palatino Linotype" pitchFamily="18" charset="0"/>
              </a:rPr>
              <a:t>, prostration.</a:t>
            </a:r>
          </a:p>
          <a:p>
            <a:r>
              <a:rPr lang="en-US" sz="1800" dirty="0" err="1" smtClean="0">
                <a:latin typeface="Palatino Linotype" pitchFamily="18" charset="0"/>
              </a:rPr>
              <a:t>Facies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en-US" sz="1800" dirty="0" err="1">
                <a:latin typeface="Palatino Linotype" pitchFamily="18" charset="0"/>
              </a:rPr>
              <a:t>peritonealis</a:t>
            </a:r>
            <a:r>
              <a:rPr lang="en-US" sz="1800" dirty="0">
                <a:latin typeface="Palatino Linotype" pitchFamily="18" charset="0"/>
              </a:rPr>
              <a:t> (</a:t>
            </a:r>
            <a:r>
              <a:rPr lang="en-US" sz="1800" dirty="0" err="1">
                <a:latin typeface="Palatino Linotype" pitchFamily="18" charset="0"/>
              </a:rPr>
              <a:t>hippocratic</a:t>
            </a:r>
            <a:r>
              <a:rPr lang="en-US" sz="1800" dirty="0">
                <a:latin typeface="Palatino Linotype" pitchFamily="18" charset="0"/>
              </a:rPr>
              <a:t> </a:t>
            </a:r>
            <a:r>
              <a:rPr lang="en-US" sz="1800" dirty="0" err="1">
                <a:latin typeface="Palatino Linotype" pitchFamily="18" charset="0"/>
              </a:rPr>
              <a:t>facies</a:t>
            </a:r>
            <a:r>
              <a:rPr lang="en-US" sz="1800" dirty="0">
                <a:latin typeface="Palatino Linotype" pitchFamily="18" charset="0"/>
              </a:rPr>
              <a:t>).</a:t>
            </a:r>
            <a:endParaRPr lang="en-US" sz="1800" dirty="0">
              <a:latin typeface="Palatino Linotype" pitchFamily="18" charset="0"/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0" y="1752600"/>
            <a:ext cx="3474720" cy="1673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" y="3428558"/>
            <a:ext cx="6492240" cy="342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23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Laboratory </a:t>
            </a:r>
            <a:r>
              <a:rPr lang="en-US" dirty="0" smtClean="0">
                <a:latin typeface="Palatino Linotype" pitchFamily="18" charset="0"/>
              </a:rPr>
              <a:t>Findings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1773238"/>
            <a:ext cx="6172200" cy="4895850"/>
          </a:xfrm>
        </p:spPr>
        <p:txBody>
          <a:bodyPr/>
          <a:lstStyle/>
          <a:p>
            <a:r>
              <a:rPr lang="en-US" sz="2400" dirty="0" smtClean="0">
                <a:latin typeface="Palatino Linotype" pitchFamily="18" charset="0"/>
              </a:rPr>
              <a:t>Not </a:t>
            </a:r>
            <a:r>
              <a:rPr lang="en-US" sz="2400" dirty="0">
                <a:latin typeface="Palatino Linotype" pitchFamily="18" charset="0"/>
              </a:rPr>
              <a:t>characteristic for ileus.</a:t>
            </a:r>
          </a:p>
          <a:p>
            <a:r>
              <a:rPr lang="en-US" sz="2400" dirty="0" smtClean="0">
                <a:latin typeface="Palatino Linotype" pitchFamily="18" charset="0"/>
              </a:rPr>
              <a:t>Leukocyte </a:t>
            </a:r>
            <a:r>
              <a:rPr lang="en-US" sz="2400" dirty="0">
                <a:latin typeface="Palatino Linotype" pitchFamily="18" charset="0"/>
              </a:rPr>
              <a:t>count - the most important </a:t>
            </a:r>
            <a:r>
              <a:rPr lang="en-US" sz="2400" dirty="0" smtClean="0">
                <a:latin typeface="Palatino Linotype" pitchFamily="18" charset="0"/>
              </a:rPr>
              <a:t>parameter: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Obstructive ileus: 8-10x10^9/L.</a:t>
            </a:r>
          </a:p>
          <a:p>
            <a:pPr lvl="1"/>
            <a:r>
              <a:rPr lang="en-US" sz="1800" dirty="0" smtClean="0">
                <a:latin typeface="Palatino Linotype" pitchFamily="18" charset="0"/>
              </a:rPr>
              <a:t>Strangulation </a:t>
            </a:r>
            <a:r>
              <a:rPr lang="en-US" sz="1800" dirty="0">
                <a:latin typeface="Palatino Linotype" pitchFamily="18" charset="0"/>
              </a:rPr>
              <a:t>ileus: 12-15x10^9/L.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Mesenteric thrombosis: &gt;20x10^9/L.</a:t>
            </a:r>
          </a:p>
          <a:p>
            <a:r>
              <a:rPr lang="en-US" sz="2400" dirty="0" smtClean="0">
                <a:latin typeface="Palatino Linotype" pitchFamily="18" charset="0"/>
              </a:rPr>
              <a:t>Biochemical </a:t>
            </a:r>
            <a:r>
              <a:rPr lang="en-US" sz="2400" dirty="0">
                <a:latin typeface="Palatino Linotype" pitchFamily="18" charset="0"/>
              </a:rPr>
              <a:t>parameters:</a:t>
            </a:r>
          </a:p>
          <a:p>
            <a:pPr lvl="1"/>
            <a:r>
              <a:rPr lang="en-US" sz="1800" dirty="0" err="1">
                <a:latin typeface="Palatino Linotype" pitchFamily="18" charset="0"/>
              </a:rPr>
              <a:t>Hemoconcentration</a:t>
            </a:r>
            <a:r>
              <a:rPr lang="en-US" sz="18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Hypokalemia.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Metabolic acidosis.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Late stage: uremia, hyperkalemia, </a:t>
            </a:r>
            <a:r>
              <a:rPr lang="en-US" sz="1800" dirty="0" err="1">
                <a:latin typeface="Palatino Linotype" pitchFamily="18" charset="0"/>
              </a:rPr>
              <a:t>hyponatremia</a:t>
            </a:r>
            <a:r>
              <a:rPr lang="en-US" sz="1800" dirty="0">
                <a:latin typeface="Palatino Linotype" pitchFamily="18" charset="0"/>
              </a:rPr>
              <a:t>, and metabolic acidosis.</a:t>
            </a:r>
            <a:endParaRPr lang="sr-Latn-RS" sz="1800" b="0" dirty="0">
              <a:latin typeface="Palatino Linotype" pitchFamily="18" charset="0"/>
            </a:endParaRPr>
          </a:p>
          <a:p>
            <a:pPr lvl="1"/>
            <a:endParaRPr lang="sr-Latn-RS" sz="2000" b="0" dirty="0">
              <a:latin typeface="Palatino Linotype" pitchFamily="18" charset="0"/>
            </a:endParaRPr>
          </a:p>
          <a:p>
            <a:pPr lvl="1"/>
            <a:endParaRPr lang="en-US" sz="1800" b="0" dirty="0">
              <a:latin typeface="Palatino Linotype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3505200"/>
            <a:ext cx="37052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28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267610"/>
            <a:ext cx="5943600" cy="508000"/>
          </a:xfrm>
          <a:noFill/>
        </p:spPr>
        <p:txBody>
          <a:bodyPr/>
          <a:lstStyle/>
          <a:p>
            <a:r>
              <a:rPr lang="en-US" sz="3200" dirty="0">
                <a:latin typeface="Palatino Linotype" pitchFamily="18" charset="0"/>
              </a:rPr>
              <a:t>Radiographic Examination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62150"/>
            <a:ext cx="6705600" cy="4895850"/>
          </a:xfrm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Abdominal </a:t>
            </a:r>
            <a:r>
              <a:rPr lang="en-US" sz="1800" dirty="0">
                <a:latin typeface="Palatino Linotype" pitchFamily="18" charset="0"/>
              </a:rPr>
              <a:t>plain X-ray in upright position (sensitivity 70-80%).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Locally </a:t>
            </a:r>
            <a:r>
              <a:rPr lang="en-US" sz="1800" dirty="0">
                <a:latin typeface="Palatino Linotype" pitchFamily="18" charset="0"/>
              </a:rPr>
              <a:t>or diffusely distended bowel loops with air-fluid levels (hydro-aerated levels) -&gt; 3 cm in diameter.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A </a:t>
            </a:r>
            <a:r>
              <a:rPr lang="en-US" sz="1800" dirty="0">
                <a:latin typeface="Palatino Linotype" pitchFamily="18" charset="0"/>
              </a:rPr>
              <a:t>single finding of such bowel loops is sufficient for diagnosis!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Air-fluid </a:t>
            </a:r>
            <a:r>
              <a:rPr lang="en-US" sz="1800" dirty="0">
                <a:latin typeface="Palatino Linotype" pitchFamily="18" charset="0"/>
              </a:rPr>
              <a:t>levels in both small and large intestine - Paralytic ileus.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Multiple </a:t>
            </a:r>
            <a:r>
              <a:rPr lang="en-US" sz="1800" dirty="0">
                <a:latin typeface="Palatino Linotype" pitchFamily="18" charset="0"/>
              </a:rPr>
              <a:t>"bird's nest" type air-fluid levels - Small bowel obstruction.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Localization </a:t>
            </a:r>
            <a:r>
              <a:rPr lang="en-US" sz="1800" dirty="0">
                <a:latin typeface="Palatino Linotype" pitchFamily="18" charset="0"/>
              </a:rPr>
              <a:t>of air-fluid levels on lateral sides of the abdomen and above the umbilicus - Large bowel obstruction.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Extremely </a:t>
            </a:r>
            <a:r>
              <a:rPr lang="en-US" sz="1800" dirty="0">
                <a:latin typeface="Palatino Linotype" pitchFamily="18" charset="0"/>
              </a:rPr>
              <a:t>dilated loop ending conically - Volvulus.</a:t>
            </a:r>
          </a:p>
          <a:p>
            <a:pPr algn="just"/>
            <a:r>
              <a:rPr lang="en-US" sz="1800" dirty="0" err="1" smtClean="0">
                <a:latin typeface="Palatino Linotype" pitchFamily="18" charset="0"/>
              </a:rPr>
              <a:t>Pneumoperitoneum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en-US" sz="1800" dirty="0">
                <a:latin typeface="Palatino Linotype" pitchFamily="18" charset="0"/>
              </a:rPr>
              <a:t>- Bowel perforation.</a:t>
            </a:r>
            <a:endParaRPr lang="sr-Cyrl-RS" sz="1800" dirty="0"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40" y="30480"/>
            <a:ext cx="2194560" cy="257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40" y="2743200"/>
            <a:ext cx="20669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960" y="5029201"/>
            <a:ext cx="1463040" cy="178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31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Palatino Linotype" pitchFamily="18" charset="0"/>
              </a:rPr>
              <a:t>Introduction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700213"/>
            <a:ext cx="6769100" cy="421640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sz="2000" dirty="0" smtClean="0">
                <a:latin typeface="Palatino Linotype" pitchFamily="18" charset="0"/>
              </a:rPr>
              <a:t>Ileus represents </a:t>
            </a:r>
            <a:r>
              <a:rPr lang="en-US" sz="2000" dirty="0">
                <a:latin typeface="Palatino Linotype" pitchFamily="18" charset="0"/>
              </a:rPr>
              <a:t>a complete or partial interruption in the passage of intestinal contents through the lumen of the bowel, caused by various patterns.</a:t>
            </a:r>
          </a:p>
          <a:p>
            <a:pPr algn="just">
              <a:lnSpc>
                <a:spcPct val="80000"/>
              </a:lnSpc>
            </a:pPr>
            <a:r>
              <a:rPr lang="en-US" sz="2000" dirty="0" smtClean="0">
                <a:latin typeface="Palatino Linotype" pitchFamily="18" charset="0"/>
              </a:rPr>
              <a:t>It </a:t>
            </a:r>
            <a:r>
              <a:rPr lang="en-US" sz="2000" dirty="0">
                <a:latin typeface="Palatino Linotype" pitchFamily="18" charset="0"/>
              </a:rPr>
              <a:t>accounts for 20% of all surgical conditions, being an integral part in 80% of the acute abdomen syndrome cases.</a:t>
            </a:r>
          </a:p>
          <a:p>
            <a:pPr algn="just">
              <a:lnSpc>
                <a:spcPct val="80000"/>
              </a:lnSpc>
            </a:pPr>
            <a:r>
              <a:rPr lang="en-US" sz="2000" dirty="0" smtClean="0">
                <a:latin typeface="Palatino Linotype" pitchFamily="18" charset="0"/>
              </a:rPr>
              <a:t>Mechanical </a:t>
            </a:r>
            <a:r>
              <a:rPr lang="en-US" sz="2000" dirty="0">
                <a:latin typeface="Palatino Linotype" pitchFamily="18" charset="0"/>
              </a:rPr>
              <a:t>obstruction - intestinal obstruction, functional disorders, and ileus</a:t>
            </a:r>
            <a:endParaRPr lang="sr-Cyrl-RS" sz="2000" dirty="0">
              <a:latin typeface="Palatino Linotype" pitchFamily="18" charset="0"/>
            </a:endParaRPr>
          </a:p>
        </p:txBody>
      </p:sp>
      <p:pic>
        <p:nvPicPr>
          <p:cNvPr id="1792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6" y="3810000"/>
            <a:ext cx="427927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659813" cy="914400"/>
          </a:xfrm>
          <a:solidFill>
            <a:schemeClr val="bg1"/>
          </a:solidFill>
        </p:spPr>
        <p:txBody>
          <a:bodyPr/>
          <a:lstStyle/>
          <a:p>
            <a:r>
              <a:rPr lang="sr-Latn-RS" dirty="0">
                <a:latin typeface="Palatino Linotype" pitchFamily="18" charset="0"/>
              </a:rPr>
              <a:t>Abdominal Ultrasound (Abdominal Sonography)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7632700" cy="4895850"/>
          </a:xfrm>
        </p:spPr>
        <p:txBody>
          <a:bodyPr/>
          <a:lstStyle/>
          <a:p>
            <a:r>
              <a:rPr lang="en-US" sz="2400" dirty="0" smtClean="0">
                <a:latin typeface="Palatino Linotype" pitchFamily="18" charset="0"/>
              </a:rPr>
              <a:t>Observing </a:t>
            </a:r>
            <a:r>
              <a:rPr lang="en-US" sz="2400" dirty="0">
                <a:latin typeface="Palatino Linotype" pitchFamily="18" charset="0"/>
              </a:rPr>
              <a:t>pathological signs: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Free </a:t>
            </a:r>
            <a:r>
              <a:rPr lang="en-US" sz="2000" dirty="0">
                <a:latin typeface="Palatino Linotype" pitchFamily="18" charset="0"/>
              </a:rPr>
              <a:t>fluid in the abdomen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Thickening </a:t>
            </a:r>
            <a:r>
              <a:rPr lang="en-US" sz="2000" dirty="0">
                <a:latin typeface="Palatino Linotype" pitchFamily="18" charset="0"/>
              </a:rPr>
              <a:t>of the intestinal wall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Tumors</a:t>
            </a:r>
            <a:r>
              <a:rPr lang="en-US" sz="2000" dirty="0">
                <a:latin typeface="Palatino Linotype" pitchFamily="18" charset="0"/>
              </a:rPr>
              <a:t>, infiltrates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Biliary </a:t>
            </a:r>
            <a:r>
              <a:rPr lang="en-US" sz="2000" dirty="0">
                <a:latin typeface="Palatino Linotype" pitchFamily="18" charset="0"/>
              </a:rPr>
              <a:t>or renal calculi</a:t>
            </a:r>
            <a:endParaRPr lang="en-US" sz="1400" b="0" dirty="0">
              <a:latin typeface="Palatino Linotyp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20" y="2149611"/>
            <a:ext cx="4297680" cy="2879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38600"/>
            <a:ext cx="3657600" cy="273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44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latin typeface="Palatino Linotype" pitchFamily="18" charset="0"/>
              </a:rPr>
              <a:t>Abdominal CT Scan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" y="1752600"/>
            <a:ext cx="5708904" cy="4895850"/>
          </a:xfrm>
        </p:spPr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Sensitivity </a:t>
            </a:r>
            <a:r>
              <a:rPr lang="en-US" sz="2000" dirty="0">
                <a:latin typeface="Palatino Linotype" pitchFamily="18" charset="0"/>
              </a:rPr>
              <a:t>80-90</a:t>
            </a:r>
            <a:r>
              <a:rPr lang="en-US" sz="2000" dirty="0" smtClean="0">
                <a:latin typeface="Palatino Linotype" pitchFamily="18" charset="0"/>
              </a:rPr>
              <a:t>%</a:t>
            </a:r>
          </a:p>
          <a:p>
            <a:pPr marL="0" indent="0" algn="just">
              <a:buNone/>
            </a:pPr>
            <a:r>
              <a:rPr lang="en-US" sz="2000" dirty="0" smtClean="0">
                <a:latin typeface="Palatino Linotype" pitchFamily="18" charset="0"/>
              </a:rPr>
              <a:t>• Characteristic findings for ileus: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Presence </a:t>
            </a:r>
            <a:r>
              <a:rPr lang="en-US" sz="1600" dirty="0">
                <a:latin typeface="Palatino Linotype" pitchFamily="18" charset="0"/>
              </a:rPr>
              <a:t>of a transition zone with dilated bowel proximally and collapsed bowel distally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Oral </a:t>
            </a:r>
            <a:r>
              <a:rPr lang="en-US" sz="1600" dirty="0">
                <a:latin typeface="Palatino Linotype" pitchFamily="18" charset="0"/>
              </a:rPr>
              <a:t>contrast does not pass through this transition zone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Closed </a:t>
            </a:r>
            <a:r>
              <a:rPr lang="en-US" sz="1600" dirty="0">
                <a:latin typeface="Palatino Linotype" pitchFamily="18" charset="0"/>
              </a:rPr>
              <a:t>loop obstruction: U or C-shaped dilated bowel with a radial distribution of mesenteric blood vessels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Strangulation</a:t>
            </a:r>
            <a:r>
              <a:rPr lang="en-US" sz="1600" dirty="0">
                <a:latin typeface="Palatino Linotype" pitchFamily="18" charset="0"/>
              </a:rPr>
              <a:t>: thickening of the bowel wall with gas presence within the bowel wall (</a:t>
            </a:r>
            <a:r>
              <a:rPr lang="en-US" sz="1600" dirty="0" err="1">
                <a:latin typeface="Palatino Linotype" pitchFamily="18" charset="0"/>
              </a:rPr>
              <a:t>pneumatosis</a:t>
            </a:r>
            <a:r>
              <a:rPr lang="en-US" sz="1600" dirty="0">
                <a:latin typeface="Palatino Linotype" pitchFamily="18" charset="0"/>
              </a:rPr>
              <a:t> </a:t>
            </a:r>
            <a:r>
              <a:rPr lang="en-US" sz="1600" dirty="0" err="1">
                <a:latin typeface="Palatino Linotype" pitchFamily="18" charset="0"/>
              </a:rPr>
              <a:t>intestinalis</a:t>
            </a:r>
            <a:r>
              <a:rPr lang="en-US" sz="1600" dirty="0">
                <a:latin typeface="Palatino Linotype" pitchFamily="18" charset="0"/>
              </a:rPr>
              <a:t>), gas in the portal system, poor uptake of intravenously administered contrast in that bowel segment</a:t>
            </a:r>
            <a:endParaRPr lang="ru-RU" sz="1200" b="0" dirty="0">
              <a:latin typeface="Palatino Linotyp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14726"/>
            <a:ext cx="3474720" cy="244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41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47800"/>
            <a:ext cx="8050213" cy="508000"/>
          </a:xfrm>
        </p:spPr>
        <p:txBody>
          <a:bodyPr/>
          <a:lstStyle/>
          <a:p>
            <a:r>
              <a:rPr lang="fr-FR" sz="2800" dirty="0">
                <a:latin typeface="Palatino Linotype" pitchFamily="18" charset="0"/>
              </a:rPr>
              <a:t>Partial Intestinal Obstruction (Intestinal </a:t>
            </a:r>
            <a:r>
              <a:rPr lang="fr-FR" sz="2800" dirty="0" err="1">
                <a:latin typeface="Palatino Linotype" pitchFamily="18" charset="0"/>
              </a:rPr>
              <a:t>Subocclusion</a:t>
            </a:r>
            <a:r>
              <a:rPr lang="fr-FR" sz="2800" dirty="0">
                <a:latin typeface="Palatino Linotype" pitchFamily="18" charset="0"/>
              </a:rPr>
              <a:t>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7632700" cy="4840288"/>
          </a:xfrm>
        </p:spPr>
        <p:txBody>
          <a:bodyPr/>
          <a:lstStyle/>
          <a:p>
            <a:pPr marL="0" indent="0" algn="just">
              <a:buNone/>
            </a:pPr>
            <a:endParaRPr lang="sr-Latn-RS" sz="2400" dirty="0" smtClean="0">
              <a:latin typeface="Palatino Linotype" pitchFamily="18" charset="0"/>
            </a:endParaRPr>
          </a:p>
          <a:p>
            <a:pPr algn="just"/>
            <a:r>
              <a:rPr lang="en-US" sz="2000" dirty="0">
                <a:latin typeface="Palatino Linotype" pitchFamily="18" charset="0"/>
              </a:rPr>
              <a:t>Only a portion of the bowel lumen is obstructed.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Passage </a:t>
            </a:r>
            <a:r>
              <a:rPr lang="en-US" sz="2000" dirty="0">
                <a:latin typeface="Palatino Linotype" pitchFamily="18" charset="0"/>
              </a:rPr>
              <a:t>of a certain amount of gas and fluid is preserved.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It </a:t>
            </a:r>
            <a:r>
              <a:rPr lang="en-US" sz="2000" dirty="0">
                <a:latin typeface="Palatino Linotype" pitchFamily="18" charset="0"/>
              </a:rPr>
              <a:t>presents with clinical symptoms of ileus, but with preserved passage of stool and gas for 6-12 hours from the onset of symptoms.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Progression </a:t>
            </a:r>
            <a:r>
              <a:rPr lang="en-US" sz="2000" dirty="0">
                <a:latin typeface="Palatino Linotype" pitchFamily="18" charset="0"/>
              </a:rPr>
              <a:t>of described pathophysiological events is slower.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Low </a:t>
            </a:r>
            <a:r>
              <a:rPr lang="en-US" sz="2000" dirty="0">
                <a:latin typeface="Palatino Linotype" pitchFamily="18" charset="0"/>
              </a:rPr>
              <a:t>likelihood of bowel strangulation</a:t>
            </a:r>
            <a:endParaRPr lang="ru-RU" sz="20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31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1" y="30480"/>
            <a:ext cx="6068568" cy="5080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High Location </a:t>
            </a:r>
            <a:r>
              <a:rPr lang="en-US" dirty="0" smtClean="0">
                <a:latin typeface="Palatino Linotype" pitchFamily="18" charset="0"/>
              </a:rPr>
              <a:t>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096" y="533400"/>
            <a:ext cx="6635496" cy="4895850"/>
          </a:xfrm>
          <a:solidFill>
            <a:schemeClr val="bg1"/>
          </a:solidFill>
        </p:spPr>
        <p:txBody>
          <a:bodyPr/>
          <a:lstStyle/>
          <a:p>
            <a:r>
              <a:rPr lang="en-US" sz="1800" dirty="0" smtClean="0">
                <a:latin typeface="Palatino Linotype" pitchFamily="18" charset="0"/>
              </a:rPr>
              <a:t>Acute </a:t>
            </a:r>
            <a:r>
              <a:rPr lang="en-US" sz="1800" dirty="0">
                <a:latin typeface="Palatino Linotype" pitchFamily="18" charset="0"/>
              </a:rPr>
              <a:t>presentation.</a:t>
            </a:r>
          </a:p>
          <a:p>
            <a:r>
              <a:rPr lang="en-US" sz="1800" dirty="0" smtClean="0">
                <a:latin typeface="Palatino Linotype" pitchFamily="18" charset="0"/>
              </a:rPr>
              <a:t>Intense </a:t>
            </a:r>
            <a:r>
              <a:rPr lang="en-US" sz="1800" dirty="0">
                <a:latin typeface="Palatino Linotype" pitchFamily="18" charset="0"/>
              </a:rPr>
              <a:t>abdominal pain.</a:t>
            </a:r>
          </a:p>
          <a:p>
            <a:r>
              <a:rPr lang="en-US" sz="1800" dirty="0" smtClean="0">
                <a:latin typeface="Palatino Linotype" pitchFamily="18" charset="0"/>
              </a:rPr>
              <a:t>Frequent </a:t>
            </a:r>
            <a:r>
              <a:rPr lang="en-US" sz="1800" dirty="0">
                <a:latin typeface="Palatino Linotype" pitchFamily="18" charset="0"/>
              </a:rPr>
              <a:t>and profuse vomiting, often with greenish content; early appearance of vomiting containing intestinal contents.</a:t>
            </a:r>
          </a:p>
          <a:p>
            <a:r>
              <a:rPr lang="en-US" sz="1800" dirty="0" smtClean="0">
                <a:latin typeface="Palatino Linotype" pitchFamily="18" charset="0"/>
              </a:rPr>
              <a:t>Absence </a:t>
            </a:r>
            <a:r>
              <a:rPr lang="en-US" sz="1800" dirty="0">
                <a:latin typeface="Palatino Linotype" pitchFamily="18" charset="0"/>
              </a:rPr>
              <a:t>of abdominal distension (</a:t>
            </a:r>
            <a:r>
              <a:rPr lang="en-US" sz="1800" dirty="0" err="1">
                <a:latin typeface="Palatino Linotype" pitchFamily="18" charset="0"/>
              </a:rPr>
              <a:t>meteorism</a:t>
            </a:r>
            <a:r>
              <a:rPr lang="en-US" sz="1800" dirty="0">
                <a:latin typeface="Palatino Linotype" pitchFamily="18" charset="0"/>
              </a:rPr>
              <a:t>).</a:t>
            </a:r>
          </a:p>
          <a:p>
            <a:r>
              <a:rPr lang="en-US" sz="1800" dirty="0" smtClean="0">
                <a:latin typeface="Palatino Linotype" pitchFamily="18" charset="0"/>
              </a:rPr>
              <a:t>Audible </a:t>
            </a:r>
            <a:r>
              <a:rPr lang="en-US" sz="1800" dirty="0">
                <a:latin typeface="Palatino Linotype" pitchFamily="18" charset="0"/>
              </a:rPr>
              <a:t>abdominal gurgling in the stomach area.</a:t>
            </a:r>
          </a:p>
          <a:p>
            <a:r>
              <a:rPr lang="en-US" sz="1800" dirty="0" smtClean="0">
                <a:latin typeface="Palatino Linotype" pitchFamily="18" charset="0"/>
              </a:rPr>
              <a:t>Severe </a:t>
            </a:r>
            <a:r>
              <a:rPr lang="en-US" sz="1800" dirty="0">
                <a:latin typeface="Palatino Linotype" pitchFamily="18" charset="0"/>
              </a:rPr>
              <a:t>and rapid deterioration of overall health.</a:t>
            </a:r>
          </a:p>
          <a:p>
            <a:r>
              <a:rPr lang="en-US" sz="1800" dirty="0" smtClean="0">
                <a:latin typeface="Palatino Linotype" pitchFamily="18" charset="0"/>
              </a:rPr>
              <a:t>Rapid </a:t>
            </a:r>
            <a:r>
              <a:rPr lang="en-US" sz="1800" dirty="0">
                <a:latin typeface="Palatino Linotype" pitchFamily="18" charset="0"/>
              </a:rPr>
              <a:t>development of </a:t>
            </a:r>
            <a:r>
              <a:rPr lang="en-US" sz="1800" dirty="0" err="1">
                <a:latin typeface="Palatino Linotype" pitchFamily="18" charset="0"/>
              </a:rPr>
              <a:t>hydroelectrolyte</a:t>
            </a:r>
            <a:r>
              <a:rPr lang="en-US" sz="1800" dirty="0">
                <a:latin typeface="Palatino Linotype" pitchFamily="18" charset="0"/>
              </a:rPr>
              <a:t> imbalance leading to circulatory shock.</a:t>
            </a:r>
          </a:p>
          <a:p>
            <a:r>
              <a:rPr lang="en-US" sz="1800" dirty="0" smtClean="0">
                <a:latin typeface="Palatino Linotype" pitchFamily="18" charset="0"/>
              </a:rPr>
              <a:t>Abdominal </a:t>
            </a:r>
            <a:r>
              <a:rPr lang="en-US" sz="1800" dirty="0">
                <a:latin typeface="Palatino Linotype" pitchFamily="18" charset="0"/>
              </a:rPr>
              <a:t>X-ray: minimal gas in upper abdomen and distended stomach with fluid level.</a:t>
            </a:r>
            <a:endParaRPr lang="sr-Cyrl-RS" sz="1800" dirty="0">
              <a:latin typeface="Palatino Linotyp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992" y="1066800"/>
            <a:ext cx="2743200" cy="364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5448"/>
            <a:ext cx="7455684" cy="29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6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913" y="1066800"/>
            <a:ext cx="7632700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Central Location Ileus</a:t>
            </a:r>
            <a:endParaRPr lang="sr-Cyrl-R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432" y="1676400"/>
            <a:ext cx="6275832" cy="4895850"/>
          </a:xfrm>
        </p:spPr>
        <p:txBody>
          <a:bodyPr/>
          <a:lstStyle/>
          <a:p>
            <a:r>
              <a:rPr lang="en-US" sz="2000" dirty="0" smtClean="0">
                <a:latin typeface="Palatino Linotype" pitchFamily="18" charset="0"/>
              </a:rPr>
              <a:t>Localized </a:t>
            </a:r>
            <a:r>
              <a:rPr lang="en-US" sz="2000" dirty="0">
                <a:latin typeface="Palatino Linotype" pitchFamily="18" charset="0"/>
              </a:rPr>
              <a:t>in the middle and distal part of the ileum or cecum.</a:t>
            </a:r>
          </a:p>
          <a:p>
            <a:r>
              <a:rPr lang="en-US" sz="2000" dirty="0" err="1" smtClean="0">
                <a:latin typeface="Palatino Linotype" pitchFamily="18" charset="0"/>
              </a:rPr>
              <a:t>Subacute</a:t>
            </a:r>
            <a:r>
              <a:rPr lang="en-US" sz="2000" dirty="0" smtClean="0">
                <a:latin typeface="Palatino Linotype" pitchFamily="18" charset="0"/>
              </a:rPr>
              <a:t> </a:t>
            </a:r>
            <a:r>
              <a:rPr lang="en-US" sz="2000" dirty="0">
                <a:latin typeface="Palatino Linotype" pitchFamily="18" charset="0"/>
              </a:rPr>
              <a:t>onset, gradual worsening.</a:t>
            </a:r>
          </a:p>
          <a:p>
            <a:r>
              <a:rPr lang="en-US" sz="2000" dirty="0" smtClean="0">
                <a:latin typeface="Palatino Linotype" pitchFamily="18" charset="0"/>
              </a:rPr>
              <a:t>More </a:t>
            </a:r>
            <a:r>
              <a:rPr lang="en-US" sz="2000" dirty="0">
                <a:latin typeface="Palatino Linotype" pitchFamily="18" charset="0"/>
              </a:rPr>
              <a:t>pronounced abdominal distension (</a:t>
            </a:r>
            <a:r>
              <a:rPr lang="en-US" sz="2000" dirty="0" err="1">
                <a:latin typeface="Palatino Linotype" pitchFamily="18" charset="0"/>
              </a:rPr>
              <a:t>meteorism</a:t>
            </a:r>
            <a:r>
              <a:rPr lang="en-US" sz="2000" dirty="0">
                <a:latin typeface="Palatino Linotype" pitchFamily="18" charset="0"/>
              </a:rPr>
              <a:t>).</a:t>
            </a:r>
          </a:p>
          <a:p>
            <a:r>
              <a:rPr lang="en-US" sz="2000" dirty="0" smtClean="0">
                <a:latin typeface="Palatino Linotype" pitchFamily="18" charset="0"/>
              </a:rPr>
              <a:t>Vomited </a:t>
            </a:r>
            <a:r>
              <a:rPr lang="en-US" sz="2000" dirty="0">
                <a:latin typeface="Palatino Linotype" pitchFamily="18" charset="0"/>
              </a:rPr>
              <a:t>content is initially yellow, then becomes cloudy, and eventually feculent.</a:t>
            </a:r>
          </a:p>
          <a:p>
            <a:r>
              <a:rPr lang="en-US" sz="2000" dirty="0" smtClean="0">
                <a:latin typeface="Palatino Linotype" pitchFamily="18" charset="0"/>
              </a:rPr>
              <a:t>Abdominal </a:t>
            </a:r>
            <a:r>
              <a:rPr lang="en-US" sz="2000" dirty="0">
                <a:latin typeface="Palatino Linotype" pitchFamily="18" charset="0"/>
              </a:rPr>
              <a:t>X-ray: centrally positioned </a:t>
            </a:r>
            <a:r>
              <a:rPr lang="en-US" sz="2000" dirty="0" err="1">
                <a:latin typeface="Palatino Linotype" pitchFamily="18" charset="0"/>
              </a:rPr>
              <a:t>aeroliquid</a:t>
            </a:r>
            <a:r>
              <a:rPr lang="en-US" sz="2000" dirty="0">
                <a:latin typeface="Palatino Linotype" pitchFamily="18" charset="0"/>
              </a:rPr>
              <a:t> levels.</a:t>
            </a:r>
            <a:endParaRPr lang="ru-RU" sz="2000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2" y="4754880"/>
            <a:ext cx="8984511" cy="2103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115" y="1616291"/>
            <a:ext cx="2651760" cy="303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27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533400"/>
            <a:ext cx="7632700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Low Location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" y="1143000"/>
            <a:ext cx="6382512" cy="4895850"/>
          </a:xfrm>
        </p:spPr>
        <p:txBody>
          <a:bodyPr/>
          <a:lstStyle/>
          <a:p>
            <a:r>
              <a:rPr lang="en-US" sz="1800" dirty="0" smtClean="0">
                <a:latin typeface="Palatino Linotype" pitchFamily="18" charset="0"/>
              </a:rPr>
              <a:t>Obstruction </a:t>
            </a:r>
            <a:r>
              <a:rPr lang="en-US" sz="1800" dirty="0">
                <a:latin typeface="Palatino Linotype" pitchFamily="18" charset="0"/>
              </a:rPr>
              <a:t>occurs in the colon or rectum.</a:t>
            </a:r>
          </a:p>
          <a:p>
            <a:r>
              <a:rPr lang="en-US" sz="1800" dirty="0" err="1" smtClean="0">
                <a:latin typeface="Palatino Linotype" pitchFamily="18" charset="0"/>
              </a:rPr>
              <a:t>Subacute</a:t>
            </a:r>
            <a:r>
              <a:rPr lang="en-US" sz="1800" dirty="0" smtClean="0">
                <a:latin typeface="Palatino Linotype" pitchFamily="18" charset="0"/>
              </a:rPr>
              <a:t> </a:t>
            </a:r>
            <a:r>
              <a:rPr lang="en-US" sz="1800" dirty="0">
                <a:latin typeface="Palatino Linotype" pitchFamily="18" charset="0"/>
              </a:rPr>
              <a:t>or chronic onset.</a:t>
            </a:r>
          </a:p>
          <a:p>
            <a:r>
              <a:rPr lang="en-US" sz="1800" dirty="0" smtClean="0">
                <a:latin typeface="Palatino Linotype" pitchFamily="18" charset="0"/>
              </a:rPr>
              <a:t>Marked </a:t>
            </a:r>
            <a:r>
              <a:rPr lang="en-US" sz="1800" dirty="0">
                <a:latin typeface="Palatino Linotype" pitchFamily="18" charset="0"/>
              </a:rPr>
              <a:t>abdominal distension (</a:t>
            </a:r>
            <a:r>
              <a:rPr lang="en-US" sz="1800" dirty="0" err="1">
                <a:latin typeface="Palatino Linotype" pitchFamily="18" charset="0"/>
              </a:rPr>
              <a:t>meteorism</a:t>
            </a:r>
            <a:r>
              <a:rPr lang="en-US" sz="1800" dirty="0">
                <a:latin typeface="Palatino Linotype" pitchFamily="18" charset="0"/>
              </a:rPr>
              <a:t>).</a:t>
            </a:r>
          </a:p>
          <a:p>
            <a:r>
              <a:rPr lang="en-US" sz="1800" dirty="0" smtClean="0">
                <a:latin typeface="Palatino Linotype" pitchFamily="18" charset="0"/>
              </a:rPr>
              <a:t>Vomiting </a:t>
            </a:r>
            <a:r>
              <a:rPr lang="en-US" sz="1800" dirty="0">
                <a:latin typeface="Palatino Linotype" pitchFamily="18" charset="0"/>
              </a:rPr>
              <a:t>is initially absent, later develops and quickly becomes feculent in appearance.</a:t>
            </a:r>
          </a:p>
          <a:p>
            <a:r>
              <a:rPr lang="en-US" sz="1800" dirty="0" smtClean="0">
                <a:latin typeface="Palatino Linotype" pitchFamily="18" charset="0"/>
              </a:rPr>
              <a:t>Closed-loop </a:t>
            </a:r>
            <a:r>
              <a:rPr lang="en-US" sz="1800" dirty="0">
                <a:latin typeface="Palatino Linotype" pitchFamily="18" charset="0"/>
              </a:rPr>
              <a:t>syndrome.</a:t>
            </a:r>
          </a:p>
          <a:p>
            <a:r>
              <a:rPr lang="en-US" sz="1800" dirty="0" smtClean="0">
                <a:latin typeface="Palatino Linotype" pitchFamily="18" charset="0"/>
              </a:rPr>
              <a:t>Perforation </a:t>
            </a:r>
            <a:r>
              <a:rPr lang="en-US" sz="1800" dirty="0">
                <a:latin typeface="Palatino Linotype" pitchFamily="18" charset="0"/>
              </a:rPr>
              <a:t>typically occurs at the cecum, with a longitudinal tear along the </a:t>
            </a:r>
            <a:r>
              <a:rPr lang="en-US" sz="1800" dirty="0" err="1">
                <a:latin typeface="Palatino Linotype" pitchFamily="18" charset="0"/>
              </a:rPr>
              <a:t>taenia</a:t>
            </a:r>
            <a:r>
              <a:rPr lang="en-US" sz="1800" dirty="0">
                <a:latin typeface="Palatino Linotype" pitchFamily="18" charset="0"/>
              </a:rPr>
              <a:t>.</a:t>
            </a:r>
          </a:p>
          <a:p>
            <a:r>
              <a:rPr lang="en-US" sz="1800" dirty="0" smtClean="0">
                <a:latin typeface="Palatino Linotype" pitchFamily="18" charset="0"/>
              </a:rPr>
              <a:t>Abdominal </a:t>
            </a:r>
            <a:r>
              <a:rPr lang="en-US" sz="1800" dirty="0">
                <a:latin typeface="Palatino Linotype" pitchFamily="18" charset="0"/>
              </a:rPr>
              <a:t>X-ray: </a:t>
            </a:r>
            <a:r>
              <a:rPr lang="en-US" sz="1800" dirty="0" err="1">
                <a:latin typeface="Palatino Linotype" pitchFamily="18" charset="0"/>
              </a:rPr>
              <a:t>aeroliquid</a:t>
            </a:r>
            <a:r>
              <a:rPr lang="en-US" sz="1800" dirty="0">
                <a:latin typeface="Palatino Linotype" pitchFamily="18" charset="0"/>
              </a:rPr>
              <a:t> levels are laterally localized, with </a:t>
            </a:r>
            <a:r>
              <a:rPr lang="en-US" sz="1800" dirty="0" err="1">
                <a:latin typeface="Palatino Linotype" pitchFamily="18" charset="0"/>
              </a:rPr>
              <a:t>haustral</a:t>
            </a:r>
            <a:r>
              <a:rPr lang="en-US" sz="1800" dirty="0">
                <a:latin typeface="Palatino Linotype" pitchFamily="18" charset="0"/>
              </a:rPr>
              <a:t> and distended colon.</a:t>
            </a:r>
            <a:endParaRPr lang="sr-Cyrl-RS" sz="1800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" y="4287012"/>
            <a:ext cx="8850313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040" y="1649877"/>
            <a:ext cx="2651760" cy="261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95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Strangulation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4384" y="1752600"/>
            <a:ext cx="7632700" cy="4895850"/>
          </a:xfrm>
        </p:spPr>
        <p:txBody>
          <a:bodyPr/>
          <a:lstStyle/>
          <a:p>
            <a:r>
              <a:rPr lang="en-US" sz="2000" dirty="0" smtClean="0">
                <a:latin typeface="Palatino Linotype" pitchFamily="18" charset="0"/>
              </a:rPr>
              <a:t>Intense</a:t>
            </a:r>
            <a:r>
              <a:rPr lang="en-US" sz="2000" dirty="0">
                <a:latin typeface="Palatino Linotype" pitchFamily="18" charset="0"/>
              </a:rPr>
              <a:t>, severe pain.</a:t>
            </a:r>
          </a:p>
          <a:p>
            <a:r>
              <a:rPr lang="en-US" sz="2000" dirty="0" smtClean="0">
                <a:latin typeface="Palatino Linotype" pitchFamily="18" charset="0"/>
              </a:rPr>
              <a:t>Weaker </a:t>
            </a:r>
            <a:r>
              <a:rPr lang="en-US" sz="2000" dirty="0" err="1">
                <a:latin typeface="Palatino Linotype" pitchFamily="18" charset="0"/>
              </a:rPr>
              <a:t>meteorism</a:t>
            </a:r>
            <a:r>
              <a:rPr lang="en-US" sz="2000" dirty="0">
                <a:latin typeface="Palatino Linotype" pitchFamily="18" charset="0"/>
              </a:rPr>
              <a:t> (abdominal distension).</a:t>
            </a:r>
          </a:p>
          <a:p>
            <a:r>
              <a:rPr lang="en-US" sz="2000" dirty="0" smtClean="0">
                <a:latin typeface="Palatino Linotype" pitchFamily="18" charset="0"/>
              </a:rPr>
              <a:t>Early </a:t>
            </a:r>
            <a:r>
              <a:rPr lang="en-US" sz="2000" dirty="0">
                <a:latin typeface="Palatino Linotype" pitchFamily="18" charset="0"/>
              </a:rPr>
              <a:t>onset: guarding, bowel paralysis, shock, tachycardia, elevated body temperature, high leukocytosis, and acidosis (gas analysis: acidosis and elevated lactate).</a:t>
            </a:r>
          </a:p>
          <a:p>
            <a:r>
              <a:rPr lang="en-US" sz="2000" dirty="0" smtClean="0">
                <a:latin typeface="Palatino Linotype" pitchFamily="18" charset="0"/>
              </a:rPr>
              <a:t>Presence </a:t>
            </a:r>
            <a:r>
              <a:rPr lang="en-US" sz="2000" dirty="0">
                <a:latin typeface="Palatino Linotype" pitchFamily="18" charset="0"/>
              </a:rPr>
              <a:t>of air-fluid levels + leukocytosis (&gt;15,000).</a:t>
            </a:r>
            <a:endParaRPr lang="sr-Cyrl-RS" sz="2000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948313"/>
            <a:ext cx="3657600" cy="29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73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21336"/>
            <a:ext cx="4584700" cy="508000"/>
          </a:xfrm>
          <a:solidFill>
            <a:schemeClr val="bg1"/>
          </a:solidFill>
        </p:spPr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GALLSTONE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5715000" cy="54864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1600" dirty="0" smtClean="0">
                <a:latin typeface="Palatino Linotype" pitchFamily="18" charset="0"/>
              </a:rPr>
              <a:t>A </a:t>
            </a:r>
            <a:r>
              <a:rPr lang="en-US" sz="1600" dirty="0">
                <a:latin typeface="Palatino Linotype" pitchFamily="18" charset="0"/>
              </a:rPr>
              <a:t>type of obstructive ileus - obstruction of the terminal ileum by a calculus with a diameter &gt;2.5cm.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More </a:t>
            </a:r>
            <a:r>
              <a:rPr lang="en-US" sz="1600" dirty="0">
                <a:latin typeface="Palatino Linotype" pitchFamily="18" charset="0"/>
              </a:rPr>
              <a:t>common in elderly women (sixth or seventh decade).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Duodenal </a:t>
            </a:r>
            <a:r>
              <a:rPr lang="en-US" sz="1600" dirty="0">
                <a:latin typeface="Palatino Linotype" pitchFamily="18" charset="0"/>
              </a:rPr>
              <a:t>gallstone (biliary-duodenal fistula, gallstone-enteric fistula, rare biliary-gastric fistula).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Symptoms </a:t>
            </a:r>
            <a:r>
              <a:rPr lang="en-US" sz="1600" dirty="0">
                <a:latin typeface="Palatino Linotype" pitchFamily="18" charset="0"/>
              </a:rPr>
              <a:t>of alternating intestinal obstruction and </a:t>
            </a:r>
            <a:r>
              <a:rPr lang="en-US" sz="1600" dirty="0" err="1">
                <a:latin typeface="Palatino Linotype" pitchFamily="18" charset="0"/>
              </a:rPr>
              <a:t>subocclusion</a:t>
            </a:r>
            <a:r>
              <a:rPr lang="en-US" sz="1600" dirty="0">
                <a:latin typeface="Palatino Linotype" pitchFamily="18" charset="0"/>
              </a:rPr>
              <a:t> - diagnosis is often delayed.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Gradual </a:t>
            </a:r>
            <a:r>
              <a:rPr lang="en-US" sz="1600" dirty="0">
                <a:latin typeface="Palatino Linotype" pitchFamily="18" charset="0"/>
              </a:rPr>
              <a:t>worsening of general health due to vomiting and disruption of absorption - elevated urea, fluid and electrolyte imbalance.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Typical </a:t>
            </a:r>
            <a:r>
              <a:rPr lang="en-US" sz="1600" dirty="0">
                <a:latin typeface="Palatino Linotype" pitchFamily="18" charset="0"/>
              </a:rPr>
              <a:t>radiographic signs</a:t>
            </a:r>
            <a:r>
              <a:rPr lang="en-US" sz="1600" dirty="0" smtClean="0">
                <a:latin typeface="Palatino Linotype" pitchFamily="18" charset="0"/>
              </a:rPr>
              <a:t>:</a:t>
            </a:r>
            <a:endParaRPr lang="en-US" sz="1600" dirty="0">
              <a:latin typeface="Palatino Linotype" pitchFamily="18" charset="0"/>
            </a:endParaRPr>
          </a:p>
          <a:p>
            <a:pPr lvl="1" algn="just"/>
            <a:r>
              <a:rPr lang="en-US" sz="1200" dirty="0">
                <a:latin typeface="Palatino Linotype" pitchFamily="18" charset="0"/>
              </a:rPr>
              <a:t>Gas in the biliary tree (</a:t>
            </a:r>
            <a:r>
              <a:rPr lang="en-US" sz="1200" dirty="0" err="1">
                <a:latin typeface="Palatino Linotype" pitchFamily="18" charset="0"/>
              </a:rPr>
              <a:t>pneumobilia</a:t>
            </a:r>
            <a:r>
              <a:rPr lang="en-US" sz="1200" dirty="0">
                <a:latin typeface="Palatino Linotype" pitchFamily="18" charset="0"/>
              </a:rPr>
              <a:t>).</a:t>
            </a:r>
          </a:p>
          <a:p>
            <a:pPr lvl="1" algn="just"/>
            <a:r>
              <a:rPr lang="en-US" sz="1200" dirty="0">
                <a:latin typeface="Palatino Linotype" pitchFamily="18" charset="0"/>
              </a:rPr>
              <a:t>Signs of partial or complete intestinal obstruction (air-fluid levels).</a:t>
            </a:r>
          </a:p>
          <a:p>
            <a:pPr lvl="1" algn="just"/>
            <a:r>
              <a:rPr lang="en-US" sz="1200" dirty="0">
                <a:latin typeface="Palatino Linotype" pitchFamily="18" charset="0"/>
              </a:rPr>
              <a:t>Direct visualization of the calculus on plain abdominal X-ray.</a:t>
            </a:r>
          </a:p>
          <a:p>
            <a:pPr lvl="1" algn="just"/>
            <a:r>
              <a:rPr lang="en-US" sz="1200" dirty="0">
                <a:latin typeface="Palatino Linotype" pitchFamily="18" charset="0"/>
              </a:rPr>
              <a:t>Change in the stone's position on repeated images.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Abdominal </a:t>
            </a:r>
            <a:r>
              <a:rPr lang="en-US" sz="1600" dirty="0">
                <a:latin typeface="Palatino Linotype" pitchFamily="18" charset="0"/>
              </a:rPr>
              <a:t>ultrasound: </a:t>
            </a:r>
            <a:r>
              <a:rPr lang="en-US" sz="1600" dirty="0" err="1">
                <a:latin typeface="Palatino Linotype" pitchFamily="18" charset="0"/>
              </a:rPr>
              <a:t>pneumobilia</a:t>
            </a:r>
            <a:r>
              <a:rPr lang="en-US" sz="1600" dirty="0">
                <a:latin typeface="Palatino Linotype" pitchFamily="18" charset="0"/>
              </a:rPr>
              <a:t> + biliary calculus + air-fluid levels in the small intestine.</a:t>
            </a:r>
          </a:p>
          <a:p>
            <a:pPr algn="just"/>
            <a:r>
              <a:rPr lang="en-US" sz="1600" dirty="0" smtClean="0">
                <a:latin typeface="Palatino Linotype" pitchFamily="18" charset="0"/>
              </a:rPr>
              <a:t>Treatment</a:t>
            </a:r>
            <a:r>
              <a:rPr lang="en-US" sz="1600" dirty="0">
                <a:latin typeface="Palatino Linotype" pitchFamily="18" charset="0"/>
              </a:rPr>
              <a:t>: surgical - </a:t>
            </a:r>
            <a:r>
              <a:rPr lang="en-US" sz="1600" dirty="0" err="1">
                <a:latin typeface="Palatino Linotype" pitchFamily="18" charset="0"/>
              </a:rPr>
              <a:t>enterolithotomy</a:t>
            </a:r>
            <a:r>
              <a:rPr lang="en-US" sz="1600" dirty="0">
                <a:latin typeface="Palatino Linotype" pitchFamily="18" charset="0"/>
              </a:rPr>
              <a:t>.</a:t>
            </a:r>
            <a:endParaRPr lang="sr-Latn-RS" sz="1600" dirty="0" smtClean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429" y="990600"/>
            <a:ext cx="341947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114" y="3416808"/>
            <a:ext cx="3233321" cy="310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38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Paralytic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7632700" cy="4895850"/>
          </a:xfrm>
        </p:spPr>
        <p:txBody>
          <a:bodyPr/>
          <a:lstStyle/>
          <a:p>
            <a:r>
              <a:rPr lang="en-US" sz="2400" dirty="0" smtClean="0">
                <a:latin typeface="Palatino Linotype" pitchFamily="18" charset="0"/>
              </a:rPr>
              <a:t>Absence </a:t>
            </a:r>
            <a:r>
              <a:rPr lang="en-US" sz="2400" dirty="0">
                <a:latin typeface="Palatino Linotype" pitchFamily="18" charset="0"/>
              </a:rPr>
              <a:t>of </a:t>
            </a:r>
            <a:r>
              <a:rPr lang="en-US" sz="2400" dirty="0" err="1">
                <a:latin typeface="Palatino Linotype" pitchFamily="18" charset="0"/>
              </a:rPr>
              <a:t>hyperperistaltic</a:t>
            </a:r>
            <a:r>
              <a:rPr lang="en-US" sz="2400" dirty="0">
                <a:latin typeface="Palatino Linotype" pitchFamily="18" charset="0"/>
              </a:rPr>
              <a:t> phase.</a:t>
            </a:r>
          </a:p>
          <a:p>
            <a:r>
              <a:rPr lang="en-US" sz="2400" dirty="0" smtClean="0">
                <a:latin typeface="Palatino Linotype" pitchFamily="18" charset="0"/>
              </a:rPr>
              <a:t>Distension </a:t>
            </a:r>
            <a:r>
              <a:rPr lang="en-US" sz="2400" dirty="0">
                <a:latin typeface="Palatino Linotype" pitchFamily="18" charset="0"/>
              </a:rPr>
              <a:t>of small and large intestine.</a:t>
            </a:r>
          </a:p>
          <a:p>
            <a:r>
              <a:rPr lang="en-US" sz="2400" dirty="0" smtClean="0">
                <a:latin typeface="Palatino Linotype" pitchFamily="18" charset="0"/>
              </a:rPr>
              <a:t>Less </a:t>
            </a:r>
            <a:r>
              <a:rPr lang="en-US" sz="2400" dirty="0">
                <a:latin typeface="Palatino Linotype" pitchFamily="18" charset="0"/>
              </a:rPr>
              <a:t>pronounced </a:t>
            </a:r>
            <a:r>
              <a:rPr lang="en-US" sz="2400" dirty="0" err="1">
                <a:latin typeface="Palatino Linotype" pitchFamily="18" charset="0"/>
              </a:rPr>
              <a:t>borborygmi</a:t>
            </a:r>
            <a:r>
              <a:rPr lang="en-US" sz="2400" dirty="0">
                <a:latin typeface="Palatino Linotype" pitchFamily="18" charset="0"/>
              </a:rPr>
              <a:t> (bowel sounds).</a:t>
            </a:r>
          </a:p>
          <a:p>
            <a:r>
              <a:rPr lang="en-US" sz="2400" dirty="0" smtClean="0">
                <a:latin typeface="Palatino Linotype" pitchFamily="18" charset="0"/>
              </a:rPr>
              <a:t>Signs </a:t>
            </a:r>
            <a:r>
              <a:rPr lang="en-US" sz="2400" dirty="0">
                <a:latin typeface="Palatino Linotype" pitchFamily="18" charset="0"/>
              </a:rPr>
              <a:t>of the underlying condition leading to paralytic ileus.</a:t>
            </a:r>
          </a:p>
          <a:p>
            <a:r>
              <a:rPr lang="en-US" sz="2400" dirty="0" smtClean="0">
                <a:latin typeface="Palatino Linotype" pitchFamily="18" charset="0"/>
              </a:rPr>
              <a:t>X-ray</a:t>
            </a:r>
            <a:r>
              <a:rPr lang="en-US" sz="2400" dirty="0">
                <a:latin typeface="Palatino Linotype" pitchFamily="18" charset="0"/>
              </a:rPr>
              <a:t>: gas distension with less fluid.</a:t>
            </a:r>
            <a:endParaRPr lang="sr-Cyrl-RS" sz="24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65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92213"/>
            <a:ext cx="8812213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Idiopathic Intestinal Obstruction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Chronic </a:t>
            </a:r>
            <a:r>
              <a:rPr lang="en-US" sz="2000" dirty="0">
                <a:latin typeface="Palatino Linotype" pitchFamily="18" charset="0"/>
              </a:rPr>
              <a:t>condition.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Recurrent </a:t>
            </a:r>
            <a:r>
              <a:rPr lang="en-US" sz="2000" dirty="0" err="1">
                <a:latin typeface="Palatino Linotype" pitchFamily="18" charset="0"/>
              </a:rPr>
              <a:t>subocclusive</a:t>
            </a:r>
            <a:r>
              <a:rPr lang="en-US" sz="2000" dirty="0">
                <a:latin typeface="Palatino Linotype" pitchFamily="18" charset="0"/>
              </a:rPr>
              <a:t> symptoms without clear mechanical obstruction.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Abnormalities </a:t>
            </a:r>
            <a:r>
              <a:rPr lang="en-US" sz="2000" dirty="0">
                <a:latin typeface="Palatino Linotype" pitchFamily="18" charset="0"/>
              </a:rPr>
              <a:t>in nerve plexus of the small intestine wall.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Symptoms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600" dirty="0" err="1" smtClean="0">
                <a:latin typeface="Palatino Linotype" pitchFamily="18" charset="0"/>
              </a:rPr>
              <a:t>Crampy</a:t>
            </a:r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pain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Vomiting</a:t>
            </a:r>
            <a:endParaRPr lang="en-US" sz="1600" dirty="0">
              <a:latin typeface="Palatino Linotype" pitchFamily="18" charset="0"/>
            </a:endParaRP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Abdominal </a:t>
            </a:r>
            <a:r>
              <a:rPr lang="en-US" sz="1600" dirty="0">
                <a:latin typeface="Palatino Linotype" pitchFamily="18" charset="0"/>
              </a:rPr>
              <a:t>distension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Diarrhea </a:t>
            </a:r>
            <a:r>
              <a:rPr lang="en-US" sz="1600" dirty="0">
                <a:latin typeface="Palatino Linotype" pitchFamily="18" charset="0"/>
              </a:rPr>
              <a:t>and </a:t>
            </a:r>
            <a:r>
              <a:rPr lang="en-US" sz="1600" dirty="0" err="1">
                <a:latin typeface="Palatino Linotype" pitchFamily="18" charset="0"/>
              </a:rPr>
              <a:t>steatorrhea</a:t>
            </a:r>
            <a:endParaRPr lang="en-US" sz="1600" dirty="0">
              <a:latin typeface="Palatino Linotype" pitchFamily="18" charset="0"/>
            </a:endParaRP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Generalized </a:t>
            </a:r>
            <a:r>
              <a:rPr lang="en-US" sz="1600" dirty="0">
                <a:latin typeface="Palatino Linotype" pitchFamily="18" charset="0"/>
              </a:rPr>
              <a:t>diseases (SLE, nodular polyarthritis, other collagen diseases)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Abdominal </a:t>
            </a:r>
            <a:r>
              <a:rPr lang="en-US" sz="2000" dirty="0">
                <a:latin typeface="Palatino Linotype" pitchFamily="18" charset="0"/>
              </a:rPr>
              <a:t>X-ray: absence of air-fluid levels.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Treatment</a:t>
            </a:r>
            <a:r>
              <a:rPr lang="en-US" sz="2000" dirty="0">
                <a:latin typeface="Palatino Linotype" pitchFamily="18" charset="0"/>
              </a:rPr>
              <a:t>: conservative (parenteral </a:t>
            </a:r>
            <a:r>
              <a:rPr lang="en-US" sz="2000" dirty="0" err="1">
                <a:latin typeface="Palatino Linotype" pitchFamily="18" charset="0"/>
              </a:rPr>
              <a:t>hyperalimentation</a:t>
            </a:r>
            <a:r>
              <a:rPr lang="en-US" sz="2000" dirty="0">
                <a:latin typeface="Palatino Linotype" pitchFamily="18" charset="0"/>
              </a:rPr>
              <a:t>).</a:t>
            </a:r>
            <a:endParaRPr lang="en-US" sz="20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42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Historical </a:t>
            </a:r>
            <a:r>
              <a:rPr lang="en-US" dirty="0" smtClean="0">
                <a:latin typeface="Palatino Linotype" pitchFamily="18" charset="0"/>
              </a:rPr>
              <a:t>Overview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First </a:t>
            </a:r>
            <a:r>
              <a:rPr lang="en-US" sz="2000" dirty="0">
                <a:latin typeface="Palatino Linotype" pitchFamily="18" charset="0"/>
              </a:rPr>
              <a:t>description by Hippocrates - provided recommendations: prohibition of laxative use, abstinence from food, and administration of enemas.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4th </a:t>
            </a:r>
            <a:r>
              <a:rPr lang="en-US" sz="2000" dirty="0">
                <a:latin typeface="Palatino Linotype" pitchFamily="18" charset="0"/>
              </a:rPr>
              <a:t>century BCE - </a:t>
            </a:r>
            <a:r>
              <a:rPr lang="en-US" sz="2000" dirty="0" err="1">
                <a:latin typeface="Palatino Linotype" pitchFamily="18" charset="0"/>
              </a:rPr>
              <a:t>Paraxagoras</a:t>
            </a:r>
            <a:r>
              <a:rPr lang="en-US" sz="2000" dirty="0">
                <a:latin typeface="Palatino Linotype" pitchFamily="18" charset="0"/>
              </a:rPr>
              <a:t> - created an </a:t>
            </a:r>
            <a:r>
              <a:rPr lang="en-US" sz="2000" dirty="0" err="1">
                <a:latin typeface="Palatino Linotype" pitchFamily="18" charset="0"/>
              </a:rPr>
              <a:t>enterocutaneous</a:t>
            </a:r>
            <a:r>
              <a:rPr lang="en-US" sz="2000" dirty="0">
                <a:latin typeface="Palatino Linotype" pitchFamily="18" charset="0"/>
              </a:rPr>
              <a:t> fistula using a trocar for the purpose of treating ileus.</a:t>
            </a:r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183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144" y="3722786"/>
            <a:ext cx="27717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99089" y="5475386"/>
            <a:ext cx="3031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atin typeface="Palatino Linotype" pitchFamily="18" charset="0"/>
              </a:rPr>
              <a:t>Hippocrates</a:t>
            </a:r>
            <a:r>
              <a:rPr lang="fr-FR" sz="1400" b="1" dirty="0">
                <a:latin typeface="Palatino Linotype" pitchFamily="18" charset="0"/>
              </a:rPr>
              <a:t> (c. 460 BCE - 380 BCE)</a:t>
            </a:r>
            <a:r>
              <a:rPr lang="pl-PL" sz="1400" b="1" dirty="0">
                <a:latin typeface="Palatino Linotype" pitchFamily="18" charset="0"/>
              </a:rPr>
              <a:t> </a:t>
            </a:r>
            <a:endParaRPr lang="en-US" sz="14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53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Differential </a:t>
            </a:r>
            <a:r>
              <a:rPr lang="en-US" dirty="0" smtClean="0">
                <a:latin typeface="Palatino Linotype" pitchFamily="18" charset="0"/>
              </a:rPr>
              <a:t>Diagnosis</a:t>
            </a:r>
            <a:endParaRPr lang="sr-Cyrl-R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>
                <a:latin typeface="Palatino Linotype" pitchFamily="18" charset="0"/>
              </a:rPr>
              <a:t>Painful </a:t>
            </a:r>
            <a:r>
              <a:rPr lang="en-US" sz="2400" dirty="0">
                <a:latin typeface="Palatino Linotype" pitchFamily="18" charset="0"/>
              </a:rPr>
              <a:t>abdominal syndromes: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Acute </a:t>
            </a:r>
            <a:r>
              <a:rPr lang="en-US" sz="2000" dirty="0">
                <a:latin typeface="Palatino Linotype" pitchFamily="18" charset="0"/>
              </a:rPr>
              <a:t>pancreatitis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Peritonitis </a:t>
            </a:r>
            <a:r>
              <a:rPr lang="en-US" sz="2000" dirty="0">
                <a:latin typeface="Palatino Linotype" pitchFamily="18" charset="0"/>
              </a:rPr>
              <a:t>of all types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Mesenteric </a:t>
            </a:r>
            <a:r>
              <a:rPr lang="en-US" sz="2000" dirty="0">
                <a:latin typeface="Palatino Linotype" pitchFamily="18" charset="0"/>
              </a:rPr>
              <a:t>ischemia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Renal </a:t>
            </a:r>
            <a:r>
              <a:rPr lang="en-US" sz="2000" dirty="0">
                <a:latin typeface="Palatino Linotype" pitchFamily="18" charset="0"/>
              </a:rPr>
              <a:t>and biliary colic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Colic </a:t>
            </a:r>
            <a:r>
              <a:rPr lang="en-US" sz="2000" dirty="0">
                <a:latin typeface="Palatino Linotype" pitchFamily="18" charset="0"/>
              </a:rPr>
              <a:t>due to lead poisoning, bites from poisonous animals, morphine poisoning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Hematologic </a:t>
            </a:r>
            <a:r>
              <a:rPr lang="en-US" sz="2000" dirty="0">
                <a:latin typeface="Palatino Linotype" pitchFamily="18" charset="0"/>
              </a:rPr>
              <a:t>disorders: leukemia, </a:t>
            </a:r>
            <a:r>
              <a:rPr lang="en-US" sz="2000" dirty="0" err="1">
                <a:latin typeface="Palatino Linotype" pitchFamily="18" charset="0"/>
              </a:rPr>
              <a:t>porphyrias</a:t>
            </a:r>
            <a:r>
              <a:rPr lang="en-US" sz="2000" dirty="0">
                <a:latin typeface="Palatino Linotype" pitchFamily="18" charset="0"/>
              </a:rPr>
              <a:t>, hemolytic crises, </a:t>
            </a:r>
            <a:r>
              <a:rPr lang="en-US" sz="2000" dirty="0" err="1">
                <a:latin typeface="Palatino Linotype" pitchFamily="18" charset="0"/>
              </a:rPr>
              <a:t>Henoch-Schönlein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purpura</a:t>
            </a:r>
            <a:endParaRPr lang="en-US" sz="2000" dirty="0">
              <a:latin typeface="Palatino Linotype" pitchFamily="18" charset="0"/>
            </a:endParaRP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Neurological </a:t>
            </a:r>
            <a:r>
              <a:rPr lang="en-US" sz="2000" dirty="0">
                <a:latin typeface="Palatino Linotype" pitchFamily="18" charset="0"/>
              </a:rPr>
              <a:t>disorders: herpes zoster, </a:t>
            </a:r>
            <a:r>
              <a:rPr lang="en-US" sz="2000" dirty="0" err="1">
                <a:latin typeface="Palatino Linotype" pitchFamily="18" charset="0"/>
              </a:rPr>
              <a:t>polyradiculopathy</a:t>
            </a:r>
            <a:r>
              <a:rPr lang="en-US" sz="2000" dirty="0">
                <a:latin typeface="Palatino Linotype" pitchFamily="18" charset="0"/>
              </a:rPr>
              <a:t>, polyneuritis, disc herniation, multiple sclerosis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Acute </a:t>
            </a:r>
            <a:r>
              <a:rPr lang="en-US" sz="2000" dirty="0">
                <a:latin typeface="Palatino Linotype" pitchFamily="18" charset="0"/>
              </a:rPr>
              <a:t>urinary retention - </a:t>
            </a:r>
            <a:r>
              <a:rPr lang="en-US" sz="2000" dirty="0" err="1">
                <a:latin typeface="Palatino Linotype" pitchFamily="18" charset="0"/>
              </a:rPr>
              <a:t>globus</a:t>
            </a:r>
            <a:r>
              <a:rPr lang="en-US" sz="2000" dirty="0">
                <a:latin typeface="Palatino Linotype" pitchFamily="18" charset="0"/>
              </a:rPr>
              <a:t> </a:t>
            </a:r>
            <a:r>
              <a:rPr lang="en-US" sz="2000" dirty="0" err="1">
                <a:latin typeface="Palatino Linotype" pitchFamily="18" charset="0"/>
              </a:rPr>
              <a:t>vesicalis</a:t>
            </a:r>
            <a:endParaRPr lang="en-US" sz="2000" dirty="0">
              <a:latin typeface="Palatino Linotype" pitchFamily="18" charset="0"/>
            </a:endParaRP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Acute </a:t>
            </a:r>
            <a:r>
              <a:rPr lang="en-US" sz="2000" dirty="0">
                <a:latin typeface="Palatino Linotype" pitchFamily="18" charset="0"/>
              </a:rPr>
              <a:t>gastric distension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Retroperitoneal </a:t>
            </a:r>
            <a:r>
              <a:rPr lang="en-US" sz="2000" dirty="0">
                <a:latin typeface="Palatino Linotype" pitchFamily="18" charset="0"/>
              </a:rPr>
              <a:t>tumors</a:t>
            </a:r>
            <a:endParaRPr lang="en-US" sz="1400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45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Differential </a:t>
            </a:r>
            <a:r>
              <a:rPr lang="en-US" dirty="0" smtClean="0">
                <a:latin typeface="Palatino Linotype" pitchFamily="18" charset="0"/>
              </a:rPr>
              <a:t>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7632700" cy="4895850"/>
          </a:xfrm>
        </p:spPr>
        <p:txBody>
          <a:bodyPr/>
          <a:lstStyle/>
          <a:p>
            <a:pPr algn="just"/>
            <a:r>
              <a:rPr lang="en-US" sz="2400" dirty="0">
                <a:latin typeface="Palatino Linotype" pitchFamily="18" charset="0"/>
              </a:rPr>
              <a:t>• Abdominal distension syndrome: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Ascites</a:t>
            </a:r>
            <a:endParaRPr lang="en-US" sz="2000" dirty="0">
              <a:latin typeface="Palatino Linotype" pitchFamily="18" charset="0"/>
            </a:endParaRP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Peritoneal </a:t>
            </a:r>
            <a:r>
              <a:rPr lang="en-US" sz="2000" dirty="0" err="1">
                <a:latin typeface="Palatino Linotype" pitchFamily="18" charset="0"/>
              </a:rPr>
              <a:t>carcinomatosis</a:t>
            </a:r>
            <a:endParaRPr lang="en-US" sz="2000" dirty="0">
              <a:latin typeface="Palatino Linotype" pitchFamily="18" charset="0"/>
            </a:endParaRP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Acquired </a:t>
            </a:r>
            <a:r>
              <a:rPr lang="en-US" sz="2000" dirty="0">
                <a:latin typeface="Palatino Linotype" pitchFamily="18" charset="0"/>
              </a:rPr>
              <a:t>or congenital disorders of small bowel motility</a:t>
            </a:r>
          </a:p>
          <a:p>
            <a:pPr lvl="1" algn="just"/>
            <a:r>
              <a:rPr lang="en-US" sz="2000" dirty="0" smtClean="0">
                <a:latin typeface="Palatino Linotype" pitchFamily="18" charset="0"/>
              </a:rPr>
              <a:t>Ogilvie's </a:t>
            </a:r>
            <a:r>
              <a:rPr lang="en-US" sz="2000" dirty="0">
                <a:latin typeface="Palatino Linotype" pitchFamily="18" charset="0"/>
              </a:rPr>
              <a:t>syndrome - spasm of the left colonic flexure with proximal distension - elderly individuals with severe comorbidities</a:t>
            </a:r>
            <a:endParaRPr lang="ru-RU" sz="1600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00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Palatino Linotype" pitchFamily="18" charset="0"/>
              </a:rPr>
              <a:t>In </a:t>
            </a:r>
            <a:r>
              <a:rPr lang="en-US" sz="2400" dirty="0">
                <a:latin typeface="Palatino Linotype" pitchFamily="18" charset="0"/>
              </a:rPr>
              <a:t>general practice settings: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Assess </a:t>
            </a:r>
            <a:r>
              <a:rPr lang="en-US" sz="2000" dirty="0">
                <a:latin typeface="Palatino Linotype" pitchFamily="18" charset="0"/>
              </a:rPr>
              <a:t>the patient's condition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Determine </a:t>
            </a:r>
            <a:r>
              <a:rPr lang="en-US" sz="2000" dirty="0">
                <a:latin typeface="Palatino Linotype" pitchFamily="18" charset="0"/>
              </a:rPr>
              <a:t>vital signs (temperature, pulse, blood pressure)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Perform </a:t>
            </a:r>
            <a:r>
              <a:rPr lang="en-US" sz="2000" dirty="0">
                <a:latin typeface="Palatino Linotype" pitchFamily="18" charset="0"/>
              </a:rPr>
              <a:t>examinations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DO </a:t>
            </a:r>
            <a:r>
              <a:rPr lang="en-US" sz="2000" dirty="0">
                <a:latin typeface="Palatino Linotype" pitchFamily="18" charset="0"/>
              </a:rPr>
              <a:t>NOT administer oral cleansing, pain-relieving, or antiemetic agents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Discontinue </a:t>
            </a:r>
            <a:r>
              <a:rPr lang="en-US" sz="2000" dirty="0">
                <a:latin typeface="Palatino Linotype" pitchFamily="18" charset="0"/>
              </a:rPr>
              <a:t>oral intake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Insert </a:t>
            </a:r>
            <a:r>
              <a:rPr lang="en-US" sz="2000" dirty="0">
                <a:latin typeface="Palatino Linotype" pitchFamily="18" charset="0"/>
              </a:rPr>
              <a:t>a nasogastric tube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In </a:t>
            </a:r>
            <a:r>
              <a:rPr lang="en-US" sz="2000" dirty="0">
                <a:latin typeface="Palatino Linotype" pitchFamily="18" charset="0"/>
              </a:rPr>
              <a:t>case of dehydration or shock, initiate intravenous infusion of saline or Ringer's solution</a:t>
            </a:r>
          </a:p>
          <a:p>
            <a:pPr lvl="1"/>
            <a:r>
              <a:rPr lang="en-US" sz="2000" dirty="0" smtClean="0">
                <a:latin typeface="Palatino Linotype" pitchFamily="18" charset="0"/>
              </a:rPr>
              <a:t>Transport </a:t>
            </a:r>
            <a:r>
              <a:rPr lang="en-US" sz="2000" dirty="0">
                <a:latin typeface="Palatino Linotype" pitchFamily="18" charset="0"/>
              </a:rPr>
              <a:t>the patient in a semi-sitting position (to prevent aspiration of vomitus)</a:t>
            </a:r>
            <a:endParaRPr lang="en-US" sz="1600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45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0" y="76199"/>
            <a:ext cx="2755900" cy="1143001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Ileus Therapy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8768" y="381000"/>
            <a:ext cx="6187440" cy="60198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Fluid </a:t>
            </a:r>
            <a:r>
              <a:rPr lang="en-US" sz="1800" dirty="0">
                <a:latin typeface="Palatino Linotype" pitchFamily="18" charset="0"/>
              </a:rPr>
              <a:t>replacement - isotonic solutions; monitor urinary output with catheter placement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Insert </a:t>
            </a:r>
            <a:r>
              <a:rPr lang="en-US" sz="1800" dirty="0">
                <a:latin typeface="Palatino Linotype" pitchFamily="18" charset="0"/>
              </a:rPr>
              <a:t>a central venous catheter (CVC) for severe dehydration and cardiac patients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Administer </a:t>
            </a:r>
            <a:r>
              <a:rPr lang="en-US" sz="1800" dirty="0">
                <a:latin typeface="Palatino Linotype" pitchFamily="18" charset="0"/>
              </a:rPr>
              <a:t>broad-spectrum antibiotics (due to bacterial translocation)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Place </a:t>
            </a:r>
            <a:r>
              <a:rPr lang="en-US" sz="1800" dirty="0">
                <a:latin typeface="Palatino Linotype" pitchFamily="18" charset="0"/>
              </a:rPr>
              <a:t>a nasogastric tube for continuous evacuation of gas and fluids from the stomach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Conservative </a:t>
            </a:r>
            <a:r>
              <a:rPr lang="en-US" sz="1800" dirty="0">
                <a:latin typeface="Palatino Linotype" pitchFamily="18" charset="0"/>
              </a:rPr>
              <a:t>therapy: Nasogastric suction, fluid and electrolyte replacement, proton pump inhibitors (PPI), enemas, </a:t>
            </a:r>
            <a:r>
              <a:rPr lang="en-US" sz="1800" dirty="0" err="1">
                <a:latin typeface="Palatino Linotype" pitchFamily="18" charset="0"/>
              </a:rPr>
              <a:t>clometol</a:t>
            </a:r>
            <a:r>
              <a:rPr lang="en-US" sz="1800" dirty="0">
                <a:latin typeface="Palatino Linotype" pitchFamily="18" charset="0"/>
              </a:rPr>
              <a:t>. Applied in cases of: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Intestinal </a:t>
            </a:r>
            <a:r>
              <a:rPr lang="en-US" sz="1400" dirty="0" err="1">
                <a:latin typeface="Palatino Linotype" pitchFamily="18" charset="0"/>
              </a:rPr>
              <a:t>subocclusion</a:t>
            </a:r>
            <a:endParaRPr lang="en-US" sz="1400" dirty="0">
              <a:latin typeface="Palatino Linotype" pitchFamily="18" charset="0"/>
            </a:endParaRP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Unclear </a:t>
            </a:r>
            <a:r>
              <a:rPr lang="en-US" sz="1400" dirty="0">
                <a:latin typeface="Palatino Linotype" pitchFamily="18" charset="0"/>
              </a:rPr>
              <a:t>differential diagnosis between mechanical and dynamic ileus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Unclear </a:t>
            </a:r>
            <a:r>
              <a:rPr lang="en-US" sz="1400" dirty="0">
                <a:latin typeface="Palatino Linotype" pitchFamily="18" charset="0"/>
              </a:rPr>
              <a:t>early postoperative ileus (3-5 days after surgery) - abdominal CT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Intestinal </a:t>
            </a:r>
            <a:r>
              <a:rPr lang="en-US" sz="1400" dirty="0">
                <a:latin typeface="Palatino Linotype" pitchFamily="18" charset="0"/>
              </a:rPr>
              <a:t>obstruction in </a:t>
            </a:r>
            <a:r>
              <a:rPr lang="en-US" sz="1400" dirty="0" err="1">
                <a:latin typeface="Palatino Linotype" pitchFamily="18" charset="0"/>
              </a:rPr>
              <a:t>Crohn's</a:t>
            </a:r>
            <a:r>
              <a:rPr lang="en-US" sz="1400" dirty="0">
                <a:latin typeface="Palatino Linotype" pitchFamily="18" charset="0"/>
              </a:rPr>
              <a:t> disease</a:t>
            </a:r>
          </a:p>
          <a:p>
            <a:pPr lvl="1" algn="just"/>
            <a:r>
              <a:rPr lang="en-US" sz="1400" dirty="0" err="1" smtClean="0">
                <a:latin typeface="Palatino Linotype" pitchFamily="18" charset="0"/>
              </a:rPr>
              <a:t>Carcinomatosis</a:t>
            </a:r>
            <a:r>
              <a:rPr lang="en-US" sz="1400" dirty="0" smtClean="0">
                <a:latin typeface="Palatino Linotype" pitchFamily="18" charset="0"/>
              </a:rPr>
              <a:t> </a:t>
            </a:r>
            <a:r>
              <a:rPr lang="en-US" sz="1400" dirty="0">
                <a:latin typeface="Palatino Linotype" pitchFamily="18" charset="0"/>
              </a:rPr>
              <a:t>peritonei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Unfavorable </a:t>
            </a:r>
            <a:r>
              <a:rPr lang="en-US" sz="1800" dirty="0">
                <a:latin typeface="Palatino Linotype" pitchFamily="18" charset="0"/>
              </a:rPr>
              <a:t>signs: tachycardia, elevated leukocyte count, painful tenderness with peritoneal reaction (signs of peritonitis)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If </a:t>
            </a:r>
            <a:r>
              <a:rPr lang="en-US" sz="1800" dirty="0">
                <a:latin typeface="Palatino Linotype" pitchFamily="18" charset="0"/>
              </a:rPr>
              <a:t>there is no clinical and radiological improvement 48 hours after therapy initiation, SURGERY is indicated.</a:t>
            </a:r>
            <a:endParaRPr lang="ru-RU" sz="1800" dirty="0">
              <a:latin typeface="Palatino Linotype" pitchFamily="18" charset="0"/>
            </a:endParaRPr>
          </a:p>
        </p:txBody>
      </p:sp>
      <p:pic>
        <p:nvPicPr>
          <p:cNvPr id="4" name="Picture 3" descr="istockphoto_368745_nasogastric_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360" y="1219201"/>
            <a:ext cx="2834640" cy="228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nasogastric-tube-RCH-KHI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3621"/>
            <a:ext cx="3017520" cy="203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666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Surgical</a:t>
            </a:r>
            <a:r>
              <a:rPr lang="en-US" dirty="0" smtClean="0">
                <a:latin typeface="Palatino Linotype" pitchFamily="18" charset="0"/>
              </a:rPr>
              <a:t>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534400" cy="4895850"/>
          </a:xfrm>
        </p:spPr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Definitive </a:t>
            </a:r>
            <a:r>
              <a:rPr lang="en-US" sz="2000" dirty="0">
                <a:latin typeface="Palatino Linotype" pitchFamily="18" charset="0"/>
              </a:rPr>
              <a:t>management of ileus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Rapidly </a:t>
            </a:r>
            <a:r>
              <a:rPr lang="en-US" sz="2000" dirty="0">
                <a:latin typeface="Palatino Linotype" pitchFamily="18" charset="0"/>
              </a:rPr>
              <a:t>assess the patient's condition: perform appropriate clinical and laboratory examinations, abdominal X-ray, and abdominal ultrasound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Emergency </a:t>
            </a:r>
            <a:r>
              <a:rPr lang="en-US" sz="2000" dirty="0">
                <a:latin typeface="Palatino Linotype" pitchFamily="18" charset="0"/>
              </a:rPr>
              <a:t>surgical intervention: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Combined </a:t>
            </a:r>
            <a:r>
              <a:rPr lang="en-US" sz="1600" dirty="0">
                <a:latin typeface="Palatino Linotype" pitchFamily="18" charset="0"/>
              </a:rPr>
              <a:t>peritonitis and ileus syndromes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Intractable </a:t>
            </a:r>
            <a:r>
              <a:rPr lang="en-US" sz="1600" dirty="0">
                <a:latin typeface="Palatino Linotype" pitchFamily="18" charset="0"/>
              </a:rPr>
              <a:t>vomiting (miserere)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Signs </a:t>
            </a:r>
            <a:r>
              <a:rPr lang="en-US" sz="1600" dirty="0">
                <a:latin typeface="Palatino Linotype" pitchFamily="18" charset="0"/>
              </a:rPr>
              <a:t>of ileus with vascular lesions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Evaluate </a:t>
            </a:r>
            <a:r>
              <a:rPr lang="en-US" sz="2000" dirty="0">
                <a:latin typeface="Palatino Linotype" pitchFamily="18" charset="0"/>
              </a:rPr>
              <a:t>the patient's condition; for these patients, surgical procedures can be delayed for up to 12 hours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RULE</a:t>
            </a:r>
            <a:r>
              <a:rPr lang="en-US" sz="2000" dirty="0">
                <a:latin typeface="Palatino Linotype" pitchFamily="18" charset="0"/>
              </a:rPr>
              <a:t>: A patient with ileus who arrives in the evening should not wait until morning for surgery, and a patient who arrives in the morning should not wait until evening.</a:t>
            </a:r>
            <a:endParaRPr lang="ru-RU" sz="20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06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914400"/>
            <a:ext cx="4965700" cy="508000"/>
          </a:xfrm>
          <a:solidFill>
            <a:schemeClr val="bg1"/>
          </a:solidFill>
        </p:spPr>
        <p:txBody>
          <a:bodyPr/>
          <a:lstStyle/>
          <a:p>
            <a:r>
              <a:rPr lang="sr-Latn-RS" dirty="0">
                <a:latin typeface="Palatino Linotype" pitchFamily="18" charset="0"/>
              </a:rPr>
              <a:t>Surgical</a:t>
            </a:r>
            <a:r>
              <a:rPr lang="en-US" dirty="0">
                <a:latin typeface="Palatino Linotype" pitchFamily="18" charset="0"/>
              </a:rPr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" y="1371600"/>
            <a:ext cx="6312408" cy="4895850"/>
          </a:xfrm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Performed </a:t>
            </a:r>
            <a:r>
              <a:rPr lang="en-US" sz="1800" dirty="0">
                <a:latin typeface="Palatino Linotype" pitchFamily="18" charset="0"/>
              </a:rPr>
              <a:t>under general anesthesia, with special attention to the cardiovascular system and prevention of aspiration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Preoperatively </a:t>
            </a:r>
            <a:r>
              <a:rPr lang="en-US" sz="1800" dirty="0">
                <a:latin typeface="Palatino Linotype" pitchFamily="18" charset="0"/>
              </a:rPr>
              <a:t>administer antibiotics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Surgical </a:t>
            </a:r>
            <a:r>
              <a:rPr lang="en-US" sz="1800" dirty="0">
                <a:latin typeface="Palatino Linotype" pitchFamily="18" charset="0"/>
              </a:rPr>
              <a:t>therapy goals include: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Removal </a:t>
            </a:r>
            <a:r>
              <a:rPr lang="en-US" sz="1400" dirty="0">
                <a:latin typeface="Palatino Linotype" pitchFamily="18" charset="0"/>
              </a:rPr>
              <a:t>of the obstructing factor in the passage of intestinal contents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Evacuation </a:t>
            </a:r>
            <a:r>
              <a:rPr lang="en-US" sz="1400" dirty="0">
                <a:latin typeface="Palatino Linotype" pitchFamily="18" charset="0"/>
              </a:rPr>
              <a:t>of contents from the intestine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Resection </a:t>
            </a:r>
            <a:r>
              <a:rPr lang="en-US" sz="1400" dirty="0">
                <a:latin typeface="Palatino Linotype" pitchFamily="18" charset="0"/>
              </a:rPr>
              <a:t>of the damaged part of the intestine while ensuring distal passage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The </a:t>
            </a:r>
            <a:r>
              <a:rPr lang="en-US" sz="1800" dirty="0">
                <a:latin typeface="Palatino Linotype" pitchFamily="18" charset="0"/>
              </a:rPr>
              <a:t>surgical approach depends on the type of obstruction: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For </a:t>
            </a:r>
            <a:r>
              <a:rPr lang="en-US" sz="1400" dirty="0">
                <a:latin typeface="Palatino Linotype" pitchFamily="18" charset="0"/>
              </a:rPr>
              <a:t>incarcerated hernia, reduction is performed; for adhesive ileus, </a:t>
            </a:r>
            <a:r>
              <a:rPr lang="en-US" sz="1400" dirty="0" err="1">
                <a:latin typeface="Palatino Linotype" pitchFamily="18" charset="0"/>
              </a:rPr>
              <a:t>adhesiolysis</a:t>
            </a:r>
            <a:endParaRPr lang="en-US" sz="1400" dirty="0">
              <a:latin typeface="Palatino Linotype" pitchFamily="18" charset="0"/>
            </a:endParaRP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Intestinal </a:t>
            </a:r>
            <a:r>
              <a:rPr lang="en-US" sz="1400" dirty="0">
                <a:latin typeface="Palatino Linotype" pitchFamily="18" charset="0"/>
              </a:rPr>
              <a:t>bypass (</a:t>
            </a:r>
            <a:r>
              <a:rPr lang="en-US" sz="1400" dirty="0" err="1">
                <a:latin typeface="Palatino Linotype" pitchFamily="18" charset="0"/>
              </a:rPr>
              <a:t>entero-enteroanastomosis</a:t>
            </a:r>
            <a:r>
              <a:rPr lang="en-US" sz="1400" dirty="0">
                <a:latin typeface="Palatino Linotype" pitchFamily="18" charset="0"/>
              </a:rPr>
              <a:t>) to bypass the site of obstruction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Creation </a:t>
            </a:r>
            <a:r>
              <a:rPr lang="en-US" sz="1400" dirty="0">
                <a:latin typeface="Palatino Linotype" pitchFamily="18" charset="0"/>
              </a:rPr>
              <a:t>of a diversionary stoma proximal to the obstruction site (ileostomy or colostomy)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Bowel </a:t>
            </a:r>
            <a:r>
              <a:rPr lang="en-US" sz="1400" dirty="0">
                <a:latin typeface="Palatino Linotype" pitchFamily="18" charset="0"/>
              </a:rPr>
              <a:t>resection with restoration of bowel continuity through anastomosis</a:t>
            </a:r>
            <a:endParaRPr lang="en-US" sz="1200" b="0" dirty="0"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447800"/>
            <a:ext cx="16668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481" y="48006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93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hr-BA" altLang="en-US" smtClean="0">
              <a:ln>
                <a:noFill/>
              </a:ln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hr-BA" altLang="en-US" smtClean="0"/>
          </a:p>
        </p:txBody>
      </p:sp>
      <p:pic>
        <p:nvPicPr>
          <p:cNvPr id="36868" name="Picture 2" descr="C:\Users\user\Desktop\Dubai\3701_10151254522301565_83388042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29200" y="292100"/>
            <a:ext cx="3657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chemeClr val="bg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ARE THERE ANY QUESTIONS?</a:t>
            </a:r>
          </a:p>
          <a:p>
            <a:pPr eaLnBrk="1" hangingPunct="1">
              <a:defRPr/>
            </a:pPr>
            <a:endParaRPr lang="en-US" b="1" dirty="0">
              <a:solidFill>
                <a:schemeClr val="bg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eaLnBrk="1" hangingPunct="1">
              <a:defRPr/>
            </a:pPr>
            <a:endParaRPr lang="en-US" b="1" dirty="0">
              <a:solidFill>
                <a:schemeClr val="bg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07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Mechanical </a:t>
            </a:r>
            <a:r>
              <a:rPr lang="en-US" dirty="0" smtClean="0">
                <a:latin typeface="Palatino Linotype" pitchFamily="18" charset="0"/>
              </a:rPr>
              <a:t>Ileus</a:t>
            </a:r>
            <a:r>
              <a:rPr lang="sr-Latn-RS" dirty="0" smtClean="0">
                <a:latin typeface="Palatino Linotype" pitchFamily="18" charset="0"/>
              </a:rPr>
              <a:t> (Intestinal obstruction)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4825476" cy="4895850"/>
          </a:xfrm>
        </p:spPr>
        <p:txBody>
          <a:bodyPr/>
          <a:lstStyle/>
          <a:p>
            <a:pPr algn="just"/>
            <a:r>
              <a:rPr lang="en-US" sz="3200" dirty="0">
                <a:latin typeface="Palatino Linotype" pitchFamily="18" charset="0"/>
              </a:rPr>
              <a:t>Can be</a:t>
            </a:r>
            <a:r>
              <a:rPr lang="en-US" sz="3200" dirty="0" smtClean="0">
                <a:latin typeface="Palatino Linotype" pitchFamily="18" charset="0"/>
              </a:rPr>
              <a:t>:</a:t>
            </a:r>
            <a:endParaRPr lang="en-US" sz="3200" dirty="0">
              <a:latin typeface="Palatino Linotype" pitchFamily="18" charset="0"/>
            </a:endParaRPr>
          </a:p>
          <a:p>
            <a:pPr marL="914400" lvl="1" indent="-457200" algn="just">
              <a:buFont typeface="+mj-lt"/>
              <a:buAutoNum type="arabicParenR"/>
            </a:pPr>
            <a:r>
              <a:rPr lang="en-US" dirty="0">
                <a:latin typeface="Palatino Linotype" pitchFamily="18" charset="0"/>
              </a:rPr>
              <a:t>Obstructive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dirty="0">
                <a:latin typeface="Palatino Linotype" pitchFamily="18" charset="0"/>
              </a:rPr>
              <a:t>Strangulation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dirty="0">
                <a:latin typeface="Palatino Linotype" pitchFamily="18" charset="0"/>
              </a:rPr>
              <a:t>Invagination</a:t>
            </a:r>
            <a:endParaRPr lang="sr-Latn-RS" sz="1400" dirty="0">
              <a:latin typeface="Palatino Linotype" pitchFamily="18" charset="0"/>
            </a:endParaRPr>
          </a:p>
          <a:p>
            <a:pPr marL="457200" lvl="1" indent="0" algn="just">
              <a:buNone/>
            </a:pPr>
            <a:endParaRPr lang="sr-Latn-RS" sz="1800" dirty="0" smtClean="0">
              <a:latin typeface="Palatino Linotype" pitchFamily="18" charset="0"/>
            </a:endParaRPr>
          </a:p>
          <a:p>
            <a:pPr marL="514350" indent="-457200" algn="just"/>
            <a:r>
              <a:rPr lang="en-US" sz="2000" dirty="0">
                <a:latin typeface="Palatino Linotype" pitchFamily="18" charset="0"/>
              </a:rPr>
              <a:t>Most common causes (80%): postoperative adhesions, incarcerated hernias, and tumors.</a:t>
            </a:r>
            <a:endParaRPr lang="ru-RU" sz="2000" dirty="0">
              <a:latin typeface="Palatino Linotype" pitchFamily="18" charset="0"/>
            </a:endParaRPr>
          </a:p>
        </p:txBody>
      </p:sp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076" y="2209800"/>
            <a:ext cx="3632724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91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4495800" cy="508000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en-US" sz="3200" dirty="0">
                <a:latin typeface="Palatino Linotype" pitchFamily="18" charset="0"/>
              </a:rPr>
              <a:t>Obstructive Ileus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1" y="1219200"/>
            <a:ext cx="5334000" cy="5562600"/>
          </a:xfrm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In </a:t>
            </a:r>
            <a:r>
              <a:rPr lang="en-US" sz="1800" dirty="0">
                <a:latin typeface="Palatino Linotype" pitchFamily="18" charset="0"/>
              </a:rPr>
              <a:t>the process of obstruction, only the bowel is involved, without engaging the associated neuromuscular loop.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Gradual </a:t>
            </a:r>
            <a:r>
              <a:rPr lang="en-US" sz="1800" dirty="0">
                <a:latin typeface="Palatino Linotype" pitchFamily="18" charset="0"/>
              </a:rPr>
              <a:t>course, late development of vascular changes on the bowel wall and inflammation of the abdominal peritoneum.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Causes </a:t>
            </a:r>
            <a:r>
              <a:rPr lang="en-US" sz="1800" dirty="0">
                <a:latin typeface="Palatino Linotype" pitchFamily="18" charset="0"/>
              </a:rPr>
              <a:t>within the bowel lumen, within the bowel wall, and outside the bowel wall: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Congenital </a:t>
            </a:r>
            <a:r>
              <a:rPr lang="en-US" sz="1400" dirty="0">
                <a:latin typeface="Palatino Linotype" pitchFamily="18" charset="0"/>
              </a:rPr>
              <a:t>strictures (clinical presentation occurs early after birth)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Endogenous </a:t>
            </a:r>
            <a:r>
              <a:rPr lang="en-US" sz="1400" dirty="0">
                <a:latin typeface="Palatino Linotype" pitchFamily="18" charset="0"/>
              </a:rPr>
              <a:t>foreign bodies (biliary ileus, </a:t>
            </a:r>
            <a:r>
              <a:rPr lang="en-US" sz="1400" dirty="0" err="1">
                <a:latin typeface="Palatino Linotype" pitchFamily="18" charset="0"/>
              </a:rPr>
              <a:t>fecalith</a:t>
            </a:r>
            <a:r>
              <a:rPr lang="en-US" sz="1400" dirty="0">
                <a:latin typeface="Palatino Linotype" pitchFamily="18" charset="0"/>
              </a:rPr>
              <a:t>, parasitic convolutions like </a:t>
            </a:r>
            <a:r>
              <a:rPr lang="en-US" sz="1400" dirty="0" err="1">
                <a:latin typeface="Palatino Linotype" pitchFamily="18" charset="0"/>
              </a:rPr>
              <a:t>ascaris</a:t>
            </a:r>
            <a:r>
              <a:rPr lang="en-US" sz="1400" dirty="0">
                <a:latin typeface="Palatino Linotype" pitchFamily="18" charset="0"/>
              </a:rPr>
              <a:t>)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Tumors</a:t>
            </a:r>
            <a:r>
              <a:rPr lang="en-US" sz="1400" dirty="0">
                <a:latin typeface="Palatino Linotype" pitchFamily="18" charset="0"/>
              </a:rPr>
              <a:t>, inflammatory conditions, scar strictures: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Most </a:t>
            </a:r>
            <a:r>
              <a:rPr lang="en-US" sz="1800" dirty="0">
                <a:latin typeface="Palatino Linotype" pitchFamily="18" charset="0"/>
              </a:rPr>
              <a:t>commonly in the colon and rectum - often carcinoma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Terminal </a:t>
            </a:r>
            <a:r>
              <a:rPr lang="en-US" sz="1800" dirty="0">
                <a:latin typeface="Palatino Linotype" pitchFamily="18" charset="0"/>
              </a:rPr>
              <a:t>ileum: </a:t>
            </a:r>
            <a:r>
              <a:rPr lang="en-US" sz="1800" dirty="0" err="1">
                <a:latin typeface="Palatino Linotype" pitchFamily="18" charset="0"/>
              </a:rPr>
              <a:t>Crohn's</a:t>
            </a:r>
            <a:r>
              <a:rPr lang="en-US" sz="1800" dirty="0">
                <a:latin typeface="Palatino Linotype" pitchFamily="18" charset="0"/>
              </a:rPr>
              <a:t> disease, TB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External </a:t>
            </a:r>
            <a:r>
              <a:rPr lang="en-US" sz="1400" dirty="0">
                <a:latin typeface="Palatino Linotype" pitchFamily="18" charset="0"/>
              </a:rPr>
              <a:t>compression: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Tumors </a:t>
            </a:r>
            <a:r>
              <a:rPr lang="en-US" sz="1800" dirty="0">
                <a:latin typeface="Palatino Linotype" pitchFamily="18" charset="0"/>
              </a:rPr>
              <a:t>of the mesentery, pancreas, ovaries, uterus, urinary organs.</a:t>
            </a:r>
            <a:endParaRPr lang="en-US" sz="1800" dirty="0">
              <a:latin typeface="Palatino Linotype" pitchFamily="18" charset="0"/>
            </a:endParaRPr>
          </a:p>
        </p:txBody>
      </p:sp>
      <p:pic>
        <p:nvPicPr>
          <p:cNvPr id="186370" name="Picture 2" descr="https://i.pinimg.com/564x/76/da/98/76da989c2df619bdb8c4b2ad371437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057920"/>
            <a:ext cx="3566160" cy="380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59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0" y="304800"/>
            <a:ext cx="5535613" cy="5080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Strangulation 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4857750" cy="54102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1800" dirty="0">
                <a:latin typeface="Palatino Linotype" pitchFamily="18" charset="0"/>
              </a:rPr>
              <a:t>The obstructive process involves both the bowel and its corresponding mesentery or </a:t>
            </a:r>
            <a:r>
              <a:rPr lang="en-US" sz="1800" dirty="0" err="1">
                <a:latin typeface="Palatino Linotype" pitchFamily="18" charset="0"/>
              </a:rPr>
              <a:t>mesocolon</a:t>
            </a:r>
            <a:r>
              <a:rPr lang="en-US" sz="1800" dirty="0">
                <a:latin typeface="Palatino Linotype" pitchFamily="18" charset="0"/>
              </a:rPr>
              <a:t>.</a:t>
            </a:r>
          </a:p>
          <a:p>
            <a:pPr algn="just"/>
            <a:r>
              <a:rPr lang="en-US" sz="1800" dirty="0">
                <a:latin typeface="Palatino Linotype" pitchFamily="18" charset="0"/>
              </a:rPr>
              <a:t>Early vascular changes on the wall and peritonitis occur.</a:t>
            </a:r>
          </a:p>
          <a:p>
            <a:pPr lvl="1" algn="just"/>
            <a:r>
              <a:rPr lang="en-US" sz="1400" dirty="0">
                <a:latin typeface="Palatino Linotype" pitchFamily="18" charset="0"/>
              </a:rPr>
              <a:t>Severe clinical presentation.</a:t>
            </a:r>
          </a:p>
          <a:p>
            <a:pPr lvl="1" algn="just"/>
            <a:r>
              <a:rPr lang="en-US" sz="1400" dirty="0">
                <a:latin typeface="Palatino Linotype" pitchFamily="18" charset="0"/>
              </a:rPr>
              <a:t>Manifestations of ileus rapidly appear:</a:t>
            </a:r>
          </a:p>
          <a:p>
            <a:pPr lvl="1" algn="just"/>
            <a:r>
              <a:rPr lang="en-US" sz="1400" dirty="0">
                <a:latin typeface="Palatino Linotype" pitchFamily="18" charset="0"/>
              </a:rPr>
              <a:t>Patient moans, experiences pain, has gas and stool obstruction, and vomits.</a:t>
            </a:r>
          </a:p>
          <a:p>
            <a:pPr algn="just"/>
            <a:r>
              <a:rPr lang="en-US" sz="1800" dirty="0">
                <a:latin typeface="Palatino Linotype" pitchFamily="18" charset="0"/>
              </a:rPr>
              <a:t>General signs of intoxication and vascular system failure quickly emerge.</a:t>
            </a:r>
          </a:p>
          <a:p>
            <a:pPr algn="just"/>
            <a:r>
              <a:rPr lang="en-US" sz="1800" dirty="0">
                <a:latin typeface="Palatino Linotype" pitchFamily="18" charset="0"/>
              </a:rPr>
              <a:t>Initially, blood flow disturbance in the bowel wall occurs - hemorrhages with mucosal ulcers - infarction of the entire bowel wall - gangrene - perforation.</a:t>
            </a:r>
          </a:p>
          <a:p>
            <a:pPr algn="just"/>
            <a:r>
              <a:rPr lang="en-US" sz="1800" dirty="0">
                <a:latin typeface="Palatino Linotype" pitchFamily="18" charset="0"/>
              </a:rPr>
              <a:t>Bowel gangrene:</a:t>
            </a:r>
          </a:p>
          <a:p>
            <a:pPr lvl="1" algn="just"/>
            <a:r>
              <a:rPr lang="en-US" sz="1400" dirty="0">
                <a:latin typeface="Palatino Linotype" pitchFamily="18" charset="0"/>
              </a:rPr>
              <a:t>Isolated - only in the incarcerated part of the bowel.</a:t>
            </a:r>
          </a:p>
          <a:p>
            <a:pPr lvl="1" algn="just"/>
            <a:r>
              <a:rPr lang="en-US" sz="1400" dirty="0">
                <a:latin typeface="Palatino Linotype" pitchFamily="18" charset="0"/>
              </a:rPr>
              <a:t>Widespread - through thrombosis, it can spread to larger areas.</a:t>
            </a:r>
            <a:endParaRPr lang="ru-RU" sz="1000" b="0" dirty="0">
              <a:latin typeface="Palatino Linotype" pitchFamily="18" charset="0"/>
            </a:endParaRPr>
          </a:p>
        </p:txBody>
      </p:sp>
      <p:pic>
        <p:nvPicPr>
          <p:cNvPr id="1026" name="Picture 2" descr="The Radiology Assistant : Closed Loop in Small bowel obstru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608" y="990600"/>
            <a:ext cx="4206240" cy="243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088" y="3657600"/>
            <a:ext cx="2651760" cy="265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28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1" y="1192213"/>
            <a:ext cx="5562600" cy="508000"/>
          </a:xfrm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Strangulation Ileus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" y="1752600"/>
            <a:ext cx="5762625" cy="4895850"/>
          </a:xfrm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 Cause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 </a:t>
            </a:r>
            <a:r>
              <a:rPr lang="en-US" sz="1400" dirty="0">
                <a:latin typeface="Palatino Linotype" pitchFamily="18" charset="0"/>
              </a:rPr>
              <a:t>Incarcerated hernias:</a:t>
            </a:r>
          </a:p>
          <a:p>
            <a:pPr lvl="2" algn="just"/>
            <a:r>
              <a:rPr lang="en-US" sz="1400" dirty="0" smtClean="0">
                <a:latin typeface="Palatino Linotype" pitchFamily="18" charset="0"/>
              </a:rPr>
              <a:t>External </a:t>
            </a:r>
            <a:r>
              <a:rPr lang="en-US" sz="1400" dirty="0">
                <a:latin typeface="Palatino Linotype" pitchFamily="18" charset="0"/>
              </a:rPr>
              <a:t>in all localizations.</a:t>
            </a:r>
          </a:p>
          <a:p>
            <a:pPr lvl="2" algn="just"/>
            <a:r>
              <a:rPr lang="en-US" sz="1400" dirty="0" smtClean="0">
                <a:latin typeface="Palatino Linotype" pitchFamily="18" charset="0"/>
              </a:rPr>
              <a:t>Internal </a:t>
            </a:r>
            <a:r>
              <a:rPr lang="en-US" sz="1400" dirty="0">
                <a:latin typeface="Palatino Linotype" pitchFamily="18" charset="0"/>
              </a:rPr>
              <a:t>hernias - within peritoneal pouches (</a:t>
            </a:r>
            <a:r>
              <a:rPr lang="en-US" sz="1400" dirty="0" err="1">
                <a:latin typeface="Palatino Linotype" pitchFamily="18" charset="0"/>
              </a:rPr>
              <a:t>paraduodenal</a:t>
            </a:r>
            <a:r>
              <a:rPr lang="en-US" sz="1400" dirty="0">
                <a:latin typeface="Palatino Linotype" pitchFamily="18" charset="0"/>
              </a:rPr>
              <a:t>, </a:t>
            </a:r>
            <a:r>
              <a:rPr lang="en-US" sz="1400" dirty="0" err="1">
                <a:latin typeface="Palatino Linotype" pitchFamily="18" charset="0"/>
              </a:rPr>
              <a:t>ileocecal</a:t>
            </a:r>
            <a:r>
              <a:rPr lang="en-US" sz="1400" dirty="0">
                <a:latin typeface="Palatino Linotype" pitchFamily="18" charset="0"/>
              </a:rPr>
              <a:t>, </a:t>
            </a:r>
            <a:r>
              <a:rPr lang="en-US" sz="1400" dirty="0" err="1">
                <a:latin typeface="Palatino Linotype" pitchFamily="18" charset="0"/>
              </a:rPr>
              <a:t>paracolic</a:t>
            </a:r>
            <a:r>
              <a:rPr lang="en-US" sz="1400" dirty="0">
                <a:latin typeface="Palatino Linotype" pitchFamily="18" charset="0"/>
              </a:rPr>
              <a:t>) or through pathological openings in the abdominal cavity (mesenteric openings, openings in peritoneal </a:t>
            </a:r>
            <a:r>
              <a:rPr lang="en-US" sz="1400" dirty="0" err="1">
                <a:latin typeface="Palatino Linotype" pitchFamily="18" charset="0"/>
              </a:rPr>
              <a:t>duplicatures</a:t>
            </a:r>
            <a:r>
              <a:rPr lang="en-US" sz="1400" dirty="0">
                <a:latin typeface="Palatino Linotype" pitchFamily="18" charset="0"/>
              </a:rPr>
              <a:t>).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Intestinal </a:t>
            </a:r>
            <a:r>
              <a:rPr lang="en-US" sz="1400" dirty="0">
                <a:latin typeface="Palatino Linotype" pitchFamily="18" charset="0"/>
              </a:rPr>
              <a:t>volvulus - twisting of the intestine with its mesentery or </a:t>
            </a:r>
            <a:r>
              <a:rPr lang="en-US" sz="1400" dirty="0" err="1">
                <a:latin typeface="Palatino Linotype" pitchFamily="18" charset="0"/>
              </a:rPr>
              <a:t>mesocolon</a:t>
            </a:r>
            <a:r>
              <a:rPr lang="en-US" sz="1400" dirty="0">
                <a:latin typeface="Palatino Linotype" pitchFamily="18" charset="0"/>
              </a:rPr>
              <a:t> by 180 degrees or two to three complete turns around its axis. It is caused by:</a:t>
            </a:r>
          </a:p>
          <a:p>
            <a:pPr lvl="2" algn="just"/>
            <a:r>
              <a:rPr lang="en-US" sz="1400" dirty="0" smtClean="0">
                <a:latin typeface="Palatino Linotype" pitchFamily="18" charset="0"/>
              </a:rPr>
              <a:t>Pathologically </a:t>
            </a:r>
            <a:r>
              <a:rPr lang="en-US" sz="1400" dirty="0">
                <a:latin typeface="Palatino Linotype" pitchFamily="18" charset="0"/>
              </a:rPr>
              <a:t>elongated organs (</a:t>
            </a:r>
            <a:r>
              <a:rPr lang="en-US" sz="1400" dirty="0" err="1">
                <a:latin typeface="Palatino Linotype" pitchFamily="18" charset="0"/>
              </a:rPr>
              <a:t>megacolon</a:t>
            </a:r>
            <a:r>
              <a:rPr lang="en-US" sz="1400" dirty="0">
                <a:latin typeface="Palatino Linotype" pitchFamily="18" charset="0"/>
              </a:rPr>
              <a:t>).</a:t>
            </a:r>
          </a:p>
          <a:p>
            <a:pPr lvl="2" algn="just"/>
            <a:r>
              <a:rPr lang="en-US" sz="1400" dirty="0" smtClean="0">
                <a:latin typeface="Palatino Linotype" pitchFamily="18" charset="0"/>
              </a:rPr>
              <a:t>Long </a:t>
            </a:r>
            <a:r>
              <a:rPr lang="en-US" sz="1400" dirty="0">
                <a:latin typeface="Palatino Linotype" pitchFamily="18" charset="0"/>
              </a:rPr>
              <a:t>non-vascular loops of abdominal organs.</a:t>
            </a:r>
          </a:p>
          <a:p>
            <a:pPr lvl="2" algn="just"/>
            <a:r>
              <a:rPr lang="en-US" sz="1400" dirty="0" smtClean="0">
                <a:latin typeface="Palatino Linotype" pitchFamily="18" charset="0"/>
              </a:rPr>
              <a:t>Other </a:t>
            </a:r>
            <a:r>
              <a:rPr lang="en-US" sz="1400" dirty="0">
                <a:latin typeface="Palatino Linotype" pitchFamily="18" charset="0"/>
              </a:rPr>
              <a:t>intestinal anomalies.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Adhesive </a:t>
            </a:r>
            <a:r>
              <a:rPr lang="en-US" sz="1400" dirty="0">
                <a:latin typeface="Palatino Linotype" pitchFamily="18" charset="0"/>
              </a:rPr>
              <a:t>or postoperative ileus where individual bands or bridles exist around which obstructions form, and these adhesions can cause strangulations at multiple sites.</a:t>
            </a:r>
            <a:endParaRPr lang="en-US" sz="1200" b="0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2743200" cy="265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277" y="2667000"/>
            <a:ext cx="2669923" cy="420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8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76200"/>
            <a:ext cx="5181601" cy="1014413"/>
          </a:xfrm>
          <a:solidFill>
            <a:schemeClr val="bg1"/>
          </a:solidFill>
        </p:spPr>
        <p:txBody>
          <a:bodyPr/>
          <a:lstStyle/>
          <a:p>
            <a:r>
              <a:rPr lang="en-US" sz="3200" dirty="0">
                <a:latin typeface="Palatino Linotype" pitchFamily="18" charset="0"/>
              </a:rPr>
              <a:t>Intussusception (Invagination)</a:t>
            </a:r>
            <a:endParaRPr lang="en-US" sz="3200" dirty="0">
              <a:latin typeface="Palatino Linotype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95598"/>
            <a:ext cx="3931920" cy="5710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391150" cy="489585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1800" dirty="0" smtClean="0">
                <a:latin typeface="Palatino Linotype" pitchFamily="18" charset="0"/>
              </a:rPr>
              <a:t>Condition </a:t>
            </a:r>
            <a:r>
              <a:rPr lang="en-US" sz="1800" dirty="0">
                <a:latin typeface="Palatino Linotype" pitchFamily="18" charset="0"/>
              </a:rPr>
              <a:t>where one part of the intestine along with its corresponding mesentery or </a:t>
            </a:r>
            <a:r>
              <a:rPr lang="en-US" sz="1800" dirty="0" err="1">
                <a:latin typeface="Palatino Linotype" pitchFamily="18" charset="0"/>
              </a:rPr>
              <a:t>mesocolon</a:t>
            </a:r>
            <a:r>
              <a:rPr lang="en-US" sz="1800" dirty="0">
                <a:latin typeface="Palatino Linotype" pitchFamily="18" charset="0"/>
              </a:rPr>
              <a:t> </a:t>
            </a:r>
            <a:r>
              <a:rPr lang="en-US" sz="1800" dirty="0" err="1">
                <a:latin typeface="Palatino Linotype" pitchFamily="18" charset="0"/>
              </a:rPr>
              <a:t>invaginates</a:t>
            </a:r>
            <a:r>
              <a:rPr lang="en-US" sz="1800" dirty="0">
                <a:latin typeface="Palatino Linotype" pitchFamily="18" charset="0"/>
              </a:rPr>
              <a:t> into another distal part of the intestine.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Combination </a:t>
            </a:r>
            <a:r>
              <a:rPr lang="en-US" sz="1800" dirty="0">
                <a:latin typeface="Palatino Linotype" pitchFamily="18" charset="0"/>
              </a:rPr>
              <a:t>of obstruction and strangulation.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Mostly </a:t>
            </a:r>
            <a:r>
              <a:rPr lang="en-US" sz="1800" dirty="0">
                <a:latin typeface="Palatino Linotype" pitchFamily="18" charset="0"/>
              </a:rPr>
              <a:t>in children.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Causes</a:t>
            </a:r>
            <a:r>
              <a:rPr lang="en-US" sz="1800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Children</a:t>
            </a:r>
            <a:r>
              <a:rPr lang="en-US" sz="1400" dirty="0">
                <a:latin typeface="Palatino Linotype" pitchFamily="18" charset="0"/>
              </a:rPr>
              <a:t>: bowel spasms and long mesentery.</a:t>
            </a:r>
          </a:p>
          <a:p>
            <a:pPr lvl="1" algn="just"/>
            <a:r>
              <a:rPr lang="en-US" sz="1400" dirty="0" smtClean="0">
                <a:latin typeface="Palatino Linotype" pitchFamily="18" charset="0"/>
              </a:rPr>
              <a:t>Adults</a:t>
            </a:r>
            <a:r>
              <a:rPr lang="en-US" sz="1400" dirty="0">
                <a:latin typeface="Palatino Linotype" pitchFamily="18" charset="0"/>
              </a:rPr>
              <a:t>: benign tumors, mobile cecum, and intestinal diverticula.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Differentiated </a:t>
            </a:r>
            <a:r>
              <a:rPr lang="en-US" sz="1800" dirty="0">
                <a:latin typeface="Palatino Linotype" pitchFamily="18" charset="0"/>
              </a:rPr>
              <a:t>on the intestine as the outer </a:t>
            </a:r>
            <a:r>
              <a:rPr lang="en-US" sz="1800" dirty="0" err="1">
                <a:latin typeface="Palatino Linotype" pitchFamily="18" charset="0"/>
              </a:rPr>
              <a:t>invaginans</a:t>
            </a:r>
            <a:r>
              <a:rPr lang="en-US" sz="1800" dirty="0">
                <a:latin typeface="Palatino Linotype" pitchFamily="18" charset="0"/>
              </a:rPr>
              <a:t>, inner </a:t>
            </a:r>
            <a:r>
              <a:rPr lang="en-US" sz="1800" dirty="0" err="1">
                <a:latin typeface="Palatino Linotype" pitchFamily="18" charset="0"/>
              </a:rPr>
              <a:t>invaginatum</a:t>
            </a:r>
            <a:r>
              <a:rPr lang="en-US" sz="1800" dirty="0">
                <a:latin typeface="Palatino Linotype" pitchFamily="18" charset="0"/>
              </a:rPr>
              <a:t>, strangulating ring.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Based </a:t>
            </a:r>
            <a:r>
              <a:rPr lang="en-US" sz="1800" dirty="0">
                <a:latin typeface="Palatino Linotype" pitchFamily="18" charset="0"/>
              </a:rPr>
              <a:t>on location: </a:t>
            </a:r>
            <a:r>
              <a:rPr lang="en-US" sz="1800" dirty="0" err="1">
                <a:latin typeface="Palatino Linotype" pitchFamily="18" charset="0"/>
              </a:rPr>
              <a:t>ileocolic</a:t>
            </a:r>
            <a:r>
              <a:rPr lang="en-US" sz="1800" dirty="0">
                <a:latin typeface="Palatino Linotype" pitchFamily="18" charset="0"/>
              </a:rPr>
              <a:t>, </a:t>
            </a:r>
            <a:r>
              <a:rPr lang="en-US" sz="1800" dirty="0" err="1">
                <a:latin typeface="Palatino Linotype" pitchFamily="18" charset="0"/>
              </a:rPr>
              <a:t>ileoileal</a:t>
            </a:r>
            <a:r>
              <a:rPr lang="en-US" sz="1800" dirty="0">
                <a:latin typeface="Palatino Linotype" pitchFamily="18" charset="0"/>
              </a:rPr>
              <a:t>, </a:t>
            </a:r>
            <a:r>
              <a:rPr lang="en-US" sz="1800" dirty="0" err="1">
                <a:latin typeface="Palatino Linotype" pitchFamily="18" charset="0"/>
              </a:rPr>
              <a:t>jejunoileal</a:t>
            </a:r>
            <a:r>
              <a:rPr lang="en-US" sz="1800" dirty="0">
                <a:latin typeface="Palatino Linotype" pitchFamily="18" charset="0"/>
              </a:rPr>
              <a:t>, </a:t>
            </a:r>
            <a:r>
              <a:rPr lang="en-US" sz="1800" dirty="0" err="1">
                <a:latin typeface="Palatino Linotype" pitchFamily="18" charset="0"/>
              </a:rPr>
              <a:t>colocolic</a:t>
            </a:r>
            <a:r>
              <a:rPr lang="en-US" sz="1800" dirty="0">
                <a:latin typeface="Palatino Linotype" pitchFamily="18" charset="0"/>
              </a:rPr>
              <a:t>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Clinical </a:t>
            </a:r>
            <a:r>
              <a:rPr lang="en-US" sz="1800" dirty="0">
                <a:latin typeface="Palatino Linotype" pitchFamily="18" charset="0"/>
              </a:rPr>
              <a:t>presentation of ileus and appearance of bloody stools.</a:t>
            </a:r>
          </a:p>
          <a:p>
            <a:pPr algn="just"/>
            <a:r>
              <a:rPr lang="en-US" sz="1800" dirty="0" smtClean="0">
                <a:latin typeface="Palatino Linotype" pitchFamily="18" charset="0"/>
              </a:rPr>
              <a:t>Invagination </a:t>
            </a:r>
            <a:r>
              <a:rPr lang="en-US" sz="1800" dirty="0">
                <a:latin typeface="Palatino Linotype" pitchFamily="18" charset="0"/>
              </a:rPr>
              <a:t>of the small intestine - possible spontaneous resolution.</a:t>
            </a:r>
            <a:endParaRPr lang="en-US" sz="16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7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4343400" cy="5080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Palatino Linotype" pitchFamily="18" charset="0"/>
              </a:rPr>
              <a:t>Dynamic </a:t>
            </a:r>
            <a:r>
              <a:rPr lang="en-US" dirty="0" smtClean="0">
                <a:latin typeface="Palatino Linotype" pitchFamily="18" charset="0"/>
              </a:rPr>
              <a:t>Ileus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" y="990600"/>
            <a:ext cx="6096000" cy="54864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en-US" sz="2000" dirty="0" smtClean="0">
                <a:latin typeface="Palatino Linotype" pitchFamily="18" charset="0"/>
              </a:rPr>
              <a:t>Can </a:t>
            </a:r>
            <a:r>
              <a:rPr lang="en-US" sz="2000" dirty="0">
                <a:latin typeface="Palatino Linotype" pitchFamily="18" charset="0"/>
              </a:rPr>
              <a:t>be paralytic or spastic.</a:t>
            </a:r>
          </a:p>
          <a:p>
            <a:pPr algn="just"/>
            <a:r>
              <a:rPr lang="en-US" sz="2000" dirty="0" smtClean="0">
                <a:latin typeface="Palatino Linotype" pitchFamily="18" charset="0"/>
              </a:rPr>
              <a:t>Paralytic </a:t>
            </a:r>
            <a:r>
              <a:rPr lang="en-US" sz="2000" dirty="0">
                <a:latin typeface="Palatino Linotype" pitchFamily="18" charset="0"/>
              </a:rPr>
              <a:t>Ileus: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Reduced </a:t>
            </a:r>
            <a:r>
              <a:rPr lang="en-US" sz="1600" dirty="0">
                <a:latin typeface="Palatino Linotype" pitchFamily="18" charset="0"/>
              </a:rPr>
              <a:t>or completely absent propulsive activity of the intestine.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Clinical </a:t>
            </a:r>
            <a:r>
              <a:rPr lang="en-US" sz="1600" dirty="0">
                <a:latin typeface="Palatino Linotype" pitchFamily="18" charset="0"/>
              </a:rPr>
              <a:t>presentation of ileus + auscultation - absence of peristalsis (silent abdomen).</a:t>
            </a:r>
          </a:p>
          <a:p>
            <a:pPr lvl="1" algn="just"/>
            <a:r>
              <a:rPr lang="en-US" sz="1600" dirty="0" smtClean="0">
                <a:latin typeface="Palatino Linotype" pitchFamily="18" charset="0"/>
              </a:rPr>
              <a:t>Causes</a:t>
            </a:r>
            <a:r>
              <a:rPr lang="en-US" sz="1600" dirty="0">
                <a:latin typeface="Palatino Linotype" pitchFamily="18" charset="0"/>
              </a:rPr>
              <a:t>: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Peritonitis </a:t>
            </a:r>
            <a:r>
              <a:rPr lang="en-US" sz="1600" dirty="0">
                <a:latin typeface="Palatino Linotype" pitchFamily="18" charset="0"/>
              </a:rPr>
              <a:t>(most common).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Metabolic </a:t>
            </a:r>
            <a:r>
              <a:rPr lang="en-US" sz="1600" dirty="0">
                <a:latin typeface="Palatino Linotype" pitchFamily="18" charset="0"/>
              </a:rPr>
              <a:t>disturbances (uremic coma, diabetic coma, acidosis, hypokalemia, porphyria, </a:t>
            </a:r>
            <a:r>
              <a:rPr lang="en-US" sz="1600" dirty="0" err="1">
                <a:latin typeface="Palatino Linotype" pitchFamily="18" charset="0"/>
              </a:rPr>
              <a:t>hepatorenal</a:t>
            </a:r>
            <a:r>
              <a:rPr lang="en-US" sz="1600" dirty="0">
                <a:latin typeface="Palatino Linotype" pitchFamily="18" charset="0"/>
              </a:rPr>
              <a:t> syndrome).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Various </a:t>
            </a:r>
            <a:r>
              <a:rPr lang="en-US" sz="1600" dirty="0">
                <a:latin typeface="Palatino Linotype" pitchFamily="18" charset="0"/>
              </a:rPr>
              <a:t>toxic conditions (infectious diseases, pancreatitis, </a:t>
            </a:r>
            <a:r>
              <a:rPr lang="en-US" sz="1600" dirty="0" err="1">
                <a:latin typeface="Palatino Linotype" pitchFamily="18" charset="0"/>
              </a:rPr>
              <a:t>hepatorenal</a:t>
            </a:r>
            <a:r>
              <a:rPr lang="en-US" sz="1600" dirty="0">
                <a:latin typeface="Palatino Linotype" pitchFamily="18" charset="0"/>
              </a:rPr>
              <a:t> syndrome).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Vascular </a:t>
            </a:r>
            <a:r>
              <a:rPr lang="en-US" sz="1600" dirty="0">
                <a:latin typeface="Palatino Linotype" pitchFamily="18" charset="0"/>
              </a:rPr>
              <a:t>changes in the intestines (mesenteric ischemia or thrombosis).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Cardiac </a:t>
            </a:r>
            <a:r>
              <a:rPr lang="en-US" sz="1600" dirty="0">
                <a:latin typeface="Palatino Linotype" pitchFamily="18" charset="0"/>
              </a:rPr>
              <a:t>insufficiency with hypoxia.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Medication </a:t>
            </a:r>
            <a:r>
              <a:rPr lang="en-US" sz="1600" dirty="0">
                <a:latin typeface="Palatino Linotype" pitchFamily="18" charset="0"/>
              </a:rPr>
              <a:t>effects.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Reflex </a:t>
            </a:r>
            <a:r>
              <a:rPr lang="en-US" sz="1600" dirty="0">
                <a:latin typeface="Palatino Linotype" pitchFamily="18" charset="0"/>
              </a:rPr>
              <a:t>mechanisms (cerebrovascular stroke).</a:t>
            </a:r>
          </a:p>
          <a:p>
            <a:pPr lvl="2" algn="just"/>
            <a:r>
              <a:rPr lang="en-US" sz="1600" dirty="0" smtClean="0">
                <a:latin typeface="Palatino Linotype" pitchFamily="18" charset="0"/>
              </a:rPr>
              <a:t> </a:t>
            </a:r>
            <a:r>
              <a:rPr lang="en-US" sz="1600" dirty="0">
                <a:latin typeface="Palatino Linotype" pitchFamily="18" charset="0"/>
              </a:rPr>
              <a:t>Other causes.</a:t>
            </a:r>
            <a:endParaRPr lang="sr-Cyrl-RS" sz="1200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20" y="1752600"/>
            <a:ext cx="2926080" cy="187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821236"/>
            <a:ext cx="2743200" cy="265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59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plate">
  <a:themeElements>
    <a:clrScheme name="template 5">
      <a:dk1>
        <a:srgbClr val="4D4D4D"/>
      </a:dk1>
      <a:lt1>
        <a:srgbClr val="FFFFFF"/>
      </a:lt1>
      <a:dk2>
        <a:srgbClr val="000000"/>
      </a:dk2>
      <a:lt2>
        <a:srgbClr val="006666"/>
      </a:lt2>
      <a:accent1>
        <a:srgbClr val="00CC99"/>
      </a:accent1>
      <a:accent2>
        <a:srgbClr val="009999"/>
      </a:accent2>
      <a:accent3>
        <a:srgbClr val="FFFFFF"/>
      </a:accent3>
      <a:accent4>
        <a:srgbClr val="404040"/>
      </a:accent4>
      <a:accent5>
        <a:srgbClr val="AAE2CA"/>
      </a:accent5>
      <a:accent6>
        <a:srgbClr val="008A8A"/>
      </a:accent6>
      <a:hlink>
        <a:srgbClr val="33CCCC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111111"/>
        </a:dk1>
        <a:lt1>
          <a:srgbClr val="FFFFFF"/>
        </a:lt1>
        <a:dk2>
          <a:srgbClr val="000000"/>
        </a:dk2>
        <a:lt2>
          <a:srgbClr val="800000"/>
        </a:lt2>
        <a:accent1>
          <a:srgbClr val="CC0000"/>
        </a:accent1>
        <a:accent2>
          <a:srgbClr val="FFFF99"/>
        </a:accent2>
        <a:accent3>
          <a:srgbClr val="FFFFFF"/>
        </a:accent3>
        <a:accent4>
          <a:srgbClr val="0D0D0D"/>
        </a:accent4>
        <a:accent5>
          <a:srgbClr val="E2AAAA"/>
        </a:accent5>
        <a:accent6>
          <a:srgbClr val="E7E78A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111111"/>
        </a:dk1>
        <a:lt1>
          <a:srgbClr val="FFFFFF"/>
        </a:lt1>
        <a:dk2>
          <a:srgbClr val="000000"/>
        </a:dk2>
        <a:lt2>
          <a:srgbClr val="993300"/>
        </a:lt2>
        <a:accent1>
          <a:srgbClr val="FFCC66"/>
        </a:accent1>
        <a:accent2>
          <a:srgbClr val="FF6600"/>
        </a:accent2>
        <a:accent3>
          <a:srgbClr val="FFFFFF"/>
        </a:accent3>
        <a:accent4>
          <a:srgbClr val="0D0D0D"/>
        </a:accent4>
        <a:accent5>
          <a:srgbClr val="FFE2B8"/>
        </a:accent5>
        <a:accent6>
          <a:srgbClr val="E75C00"/>
        </a:accent6>
        <a:hlink>
          <a:srgbClr val="FF993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111111"/>
        </a:dk1>
        <a:lt1>
          <a:srgbClr val="FFFFFF"/>
        </a:lt1>
        <a:dk2>
          <a:srgbClr val="000000"/>
        </a:dk2>
        <a:lt2>
          <a:srgbClr val="996633"/>
        </a:lt2>
        <a:accent1>
          <a:srgbClr val="FFCC66"/>
        </a:accent1>
        <a:accent2>
          <a:srgbClr val="800000"/>
        </a:accent2>
        <a:accent3>
          <a:srgbClr val="FFFFFF"/>
        </a:accent3>
        <a:accent4>
          <a:srgbClr val="0D0D0D"/>
        </a:accent4>
        <a:accent5>
          <a:srgbClr val="FFE2B8"/>
        </a:accent5>
        <a:accent6>
          <a:srgbClr val="730000"/>
        </a:accent6>
        <a:hlink>
          <a:srgbClr val="FF993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111111"/>
        </a:dk1>
        <a:lt1>
          <a:srgbClr val="FFFFFF"/>
        </a:lt1>
        <a:dk2>
          <a:srgbClr val="000000"/>
        </a:dk2>
        <a:lt2>
          <a:srgbClr val="663300"/>
        </a:lt2>
        <a:accent1>
          <a:srgbClr val="FF9966"/>
        </a:accent1>
        <a:accent2>
          <a:srgbClr val="800000"/>
        </a:accent2>
        <a:accent3>
          <a:srgbClr val="FFFFFF"/>
        </a:accent3>
        <a:accent4>
          <a:srgbClr val="0D0D0D"/>
        </a:accent4>
        <a:accent5>
          <a:srgbClr val="FFCAB8"/>
        </a:accent5>
        <a:accent6>
          <a:srgbClr val="730000"/>
        </a:accent6>
        <a:hlink>
          <a:srgbClr val="FFCC6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006666"/>
        </a:lt2>
        <a:accent1>
          <a:srgbClr val="00CC99"/>
        </a:accent1>
        <a:accent2>
          <a:srgbClr val="009999"/>
        </a:accent2>
        <a:accent3>
          <a:srgbClr val="FFFFFF"/>
        </a:accent3>
        <a:accent4>
          <a:srgbClr val="404040"/>
        </a:accent4>
        <a:accent5>
          <a:srgbClr val="AAE2CA"/>
        </a:accent5>
        <a:accent6>
          <a:srgbClr val="008A8A"/>
        </a:accent6>
        <a:hlink>
          <a:srgbClr val="33CC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2661</TotalTime>
  <Words>2894</Words>
  <Application>Microsoft Office PowerPoint</Application>
  <PresentationFormat>On-screen Show (4:3)</PresentationFormat>
  <Paragraphs>334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template</vt:lpstr>
      <vt:lpstr>ILEUS</vt:lpstr>
      <vt:lpstr>Introduction</vt:lpstr>
      <vt:lpstr>Historical Overview</vt:lpstr>
      <vt:lpstr>Mechanical Ileus (Intestinal obstruction)</vt:lpstr>
      <vt:lpstr>Obstructive Ileus</vt:lpstr>
      <vt:lpstr>Strangulation Ileus</vt:lpstr>
      <vt:lpstr>Strangulation Ileus</vt:lpstr>
      <vt:lpstr>Intussusception (Invagination)</vt:lpstr>
      <vt:lpstr>Dynamic Ileus</vt:lpstr>
      <vt:lpstr>Spastic Ileus</vt:lpstr>
      <vt:lpstr>Pathological Anatomy of Ileus</vt:lpstr>
      <vt:lpstr>Pathophysiology of Ileus</vt:lpstr>
      <vt:lpstr>PowerPoint Presentation</vt:lpstr>
      <vt:lpstr>Clinical Presentation of Ileus</vt:lpstr>
      <vt:lpstr>Physical Examination</vt:lpstr>
      <vt:lpstr>Physical Examination</vt:lpstr>
      <vt:lpstr>Disturbance of General Condition</vt:lpstr>
      <vt:lpstr>Laboratory Findings</vt:lpstr>
      <vt:lpstr>Radiographic Examination</vt:lpstr>
      <vt:lpstr>Abdominal Ultrasound (Abdominal Sonography)</vt:lpstr>
      <vt:lpstr>Abdominal CT Scan</vt:lpstr>
      <vt:lpstr>Partial Intestinal Obstruction (Intestinal Subocclusion)</vt:lpstr>
      <vt:lpstr>High Location Ileus</vt:lpstr>
      <vt:lpstr>Central Location Ileus</vt:lpstr>
      <vt:lpstr>Low Location Ileus</vt:lpstr>
      <vt:lpstr>Strangulation Ileus</vt:lpstr>
      <vt:lpstr>GALLSTONE ILEUS</vt:lpstr>
      <vt:lpstr>Paralytic Ileus</vt:lpstr>
      <vt:lpstr>Idiopathic Intestinal Obstruction</vt:lpstr>
      <vt:lpstr>Differential Diagnosis</vt:lpstr>
      <vt:lpstr>Differential Diagnosis</vt:lpstr>
      <vt:lpstr>Treatment</vt:lpstr>
      <vt:lpstr>Ileus Therapy</vt:lpstr>
      <vt:lpstr>SurgicalTreatment</vt:lpstr>
      <vt:lpstr>SurgicalTreatment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abc</dc:creator>
  <cp:lastModifiedBy>abc</cp:lastModifiedBy>
  <cp:revision>110</cp:revision>
  <dcterms:created xsi:type="dcterms:W3CDTF">2021-10-15T11:04:07Z</dcterms:created>
  <dcterms:modified xsi:type="dcterms:W3CDTF">2023-09-03T22:19:22Z</dcterms:modified>
</cp:coreProperties>
</file>